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omments/comment1.xml" ContentType="application/vnd.openxmlformats-officedocument.presentationml.comment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65"/>
  </p:notesMasterIdLst>
  <p:handoutMasterIdLst>
    <p:handoutMasterId r:id="rId66"/>
  </p:handoutMasterIdLst>
  <p:sldIdLst>
    <p:sldId id="256" r:id="rId2"/>
    <p:sldId id="352" r:id="rId3"/>
    <p:sldId id="353" r:id="rId4"/>
    <p:sldId id="410" r:id="rId5"/>
    <p:sldId id="411" r:id="rId6"/>
    <p:sldId id="404" r:id="rId7"/>
    <p:sldId id="405" r:id="rId8"/>
    <p:sldId id="406" r:id="rId9"/>
    <p:sldId id="407" r:id="rId10"/>
    <p:sldId id="408" r:id="rId11"/>
    <p:sldId id="304" r:id="rId12"/>
    <p:sldId id="303" r:id="rId13"/>
    <p:sldId id="295" r:id="rId14"/>
    <p:sldId id="302" r:id="rId15"/>
    <p:sldId id="400" r:id="rId16"/>
    <p:sldId id="305" r:id="rId17"/>
    <p:sldId id="306" r:id="rId18"/>
    <p:sldId id="308" r:id="rId19"/>
    <p:sldId id="315" r:id="rId20"/>
    <p:sldId id="320" r:id="rId21"/>
    <p:sldId id="409" r:id="rId22"/>
    <p:sldId id="416" r:id="rId23"/>
    <p:sldId id="415" r:id="rId24"/>
    <p:sldId id="412" r:id="rId25"/>
    <p:sldId id="417" r:id="rId26"/>
    <p:sldId id="419" r:id="rId27"/>
    <p:sldId id="420" r:id="rId28"/>
    <p:sldId id="421" r:id="rId29"/>
    <p:sldId id="422" r:id="rId30"/>
    <p:sldId id="423" r:id="rId31"/>
    <p:sldId id="424" r:id="rId32"/>
    <p:sldId id="425" r:id="rId33"/>
    <p:sldId id="418" r:id="rId34"/>
    <p:sldId id="430" r:id="rId35"/>
    <p:sldId id="431" r:id="rId36"/>
    <p:sldId id="426" r:id="rId37"/>
    <p:sldId id="427" r:id="rId38"/>
    <p:sldId id="432" r:id="rId39"/>
    <p:sldId id="433" r:id="rId40"/>
    <p:sldId id="434" r:id="rId41"/>
    <p:sldId id="435" r:id="rId42"/>
    <p:sldId id="436" r:id="rId43"/>
    <p:sldId id="437" r:id="rId44"/>
    <p:sldId id="438" r:id="rId45"/>
    <p:sldId id="439" r:id="rId46"/>
    <p:sldId id="440" r:id="rId47"/>
    <p:sldId id="441" r:id="rId48"/>
    <p:sldId id="329" r:id="rId49"/>
    <p:sldId id="368" r:id="rId50"/>
    <p:sldId id="354" r:id="rId51"/>
    <p:sldId id="383" r:id="rId52"/>
    <p:sldId id="390" r:id="rId53"/>
    <p:sldId id="414" r:id="rId54"/>
    <p:sldId id="442" r:id="rId55"/>
    <p:sldId id="443" r:id="rId56"/>
    <p:sldId id="380" r:id="rId57"/>
    <p:sldId id="395" r:id="rId58"/>
    <p:sldId id="392" r:id="rId59"/>
    <p:sldId id="394" r:id="rId60"/>
    <p:sldId id="393" r:id="rId61"/>
    <p:sldId id="363" r:id="rId62"/>
    <p:sldId id="413" r:id="rId63"/>
    <p:sldId id="356" r:id="rId64"/>
  </p:sldIdLst>
  <p:sldSz cx="9144000" cy="6858000" type="screen4x3"/>
  <p:notesSz cx="6858000" cy="9144000"/>
  <p:defaultTextStyle>
    <a:lvl1pPr defTabSz="457200">
      <a:defRPr>
        <a:solidFill>
          <a:srgbClr val="002569"/>
        </a:solidFill>
      </a:defRPr>
    </a:lvl1pPr>
    <a:lvl2pPr indent="457200" defTabSz="457200">
      <a:defRPr>
        <a:solidFill>
          <a:srgbClr val="002569"/>
        </a:solidFill>
      </a:defRPr>
    </a:lvl2pPr>
    <a:lvl3pPr indent="914400" defTabSz="457200">
      <a:defRPr>
        <a:solidFill>
          <a:srgbClr val="002569"/>
        </a:solidFill>
      </a:defRPr>
    </a:lvl3pPr>
    <a:lvl4pPr indent="1371600" defTabSz="457200">
      <a:defRPr>
        <a:solidFill>
          <a:srgbClr val="002569"/>
        </a:solidFill>
      </a:defRPr>
    </a:lvl4pPr>
    <a:lvl5pPr indent="1828800" defTabSz="457200">
      <a:defRPr>
        <a:solidFill>
          <a:srgbClr val="002569"/>
        </a:solidFill>
      </a:defRPr>
    </a:lvl5pPr>
    <a:lvl6pPr indent="2286000" defTabSz="457200">
      <a:defRPr>
        <a:solidFill>
          <a:srgbClr val="002569"/>
        </a:solidFill>
      </a:defRPr>
    </a:lvl6pPr>
    <a:lvl7pPr indent="2743200" defTabSz="457200">
      <a:defRPr>
        <a:solidFill>
          <a:srgbClr val="002569"/>
        </a:solidFill>
      </a:defRPr>
    </a:lvl7pPr>
    <a:lvl8pPr indent="3200400" defTabSz="457200">
      <a:defRPr>
        <a:solidFill>
          <a:srgbClr val="002569"/>
        </a:solidFill>
      </a:defRPr>
    </a:lvl8pPr>
    <a:lvl9pPr indent="3657600" defTabSz="457200">
      <a:defRPr>
        <a:solidFill>
          <a:srgbClr val="002569"/>
        </a:solidFill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agdalena Fitrzyk" initials="MF" lastIdx="7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DDCA"/>
          </a:solidFill>
        </a:fill>
      </a:tcStyle>
    </a:wholeTbl>
    <a:band2H>
      <a:tcTxStyle/>
      <a:tcStyle>
        <a:tcBdr/>
        <a:fill>
          <a:solidFill>
            <a:srgbClr val="FFEFE6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9A00"/>
          </a:solidFill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9A00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9A00"/>
          </a:solidFill>
        </a:fill>
      </a:tcStyle>
    </a:firstRow>
  </a:tblStyle>
  <a:tblStyle styleId="{C7B018BB-80A7-4F77-B60F-C8B233D01FF8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firstRow>
  </a:tblStyle>
  <a:tblStyle styleId="{EEE7283C-3CF3-47DC-8721-378D4A62B228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DBCBCB"/>
          </a:solidFill>
        </a:fill>
      </a:tcStyle>
    </a:wholeTbl>
    <a:band2H>
      <a:tcTxStyle/>
      <a:tcStyle>
        <a:tcBdr/>
        <a:fill>
          <a:solidFill>
            <a:srgbClr val="EEE7E7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90281C"/>
          </a:solidFill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90281C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90281C"/>
          </a:solidFill>
        </a:fill>
      </a:tcStyle>
    </a:firstRow>
  </a:tblStyle>
  <a:tblStyle styleId="{CF821DB8-F4EB-4A41-A1BA-3FCAFE7338EE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7EA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9A00"/>
          </a:solidFill>
        </a:fill>
      </a:tcStyle>
    </a:firstCol>
    <a:lastRow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2569"/>
              </a:solidFill>
              <a:prstDash val="solid"/>
              <a:bevel/>
            </a:ln>
          </a:top>
          <a:bottom>
            <a:ln w="254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2569"/>
              </a:solidFill>
              <a:prstDash val="solid"/>
              <a:bevel/>
            </a:ln>
          </a:top>
          <a:bottom>
            <a:ln w="254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9A00"/>
          </a:solidFill>
        </a:fill>
      </a:tcStyle>
    </a:firstRow>
  </a:tblStyle>
  <a:tblStyle styleId="{33BA23B1-9221-436E-865A-0063620EA4FD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ACBD3"/>
          </a:solidFill>
        </a:fill>
      </a:tcStyle>
    </a:wholeTbl>
    <a:band2H>
      <a:tcTxStyle/>
      <a:tcStyle>
        <a:tcBdr/>
        <a:fill>
          <a:solidFill>
            <a:srgbClr val="E6E7EA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02569"/>
          </a:solidFill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02569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02569"/>
          </a:solidFill>
        </a:fill>
      </a:tcStyle>
    </a:firstRow>
  </a:tblStyle>
  <a:tblStyle styleId="{2708684C-4D16-4618-839F-0558EEFCDFE6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002569"/>
              </a:solidFill>
              <a:prstDash val="solid"/>
              <a:bevel/>
            </a:ln>
          </a:left>
          <a:right>
            <a:ln w="12700" cap="flat">
              <a:solidFill>
                <a:srgbClr val="002569"/>
              </a:solidFill>
              <a:prstDash val="solid"/>
              <a:bevel/>
            </a:ln>
          </a:right>
          <a:top>
            <a:ln w="12700" cap="flat">
              <a:solidFill>
                <a:srgbClr val="002569"/>
              </a:solidFill>
              <a:prstDash val="solid"/>
              <a:bevel/>
            </a:ln>
          </a:top>
          <a:bottom>
            <a:ln w="127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solidFill>
                <a:srgbClr val="002569"/>
              </a:solidFill>
              <a:prstDash val="solid"/>
              <a:bevel/>
            </a:ln>
          </a:insideH>
          <a:insideV>
            <a:ln w="12700" cap="flat">
              <a:solidFill>
                <a:srgbClr val="002569"/>
              </a:solidFill>
              <a:prstDash val="solid"/>
              <a:bevel/>
            </a:ln>
          </a:insideV>
        </a:tcBdr>
        <a:fill>
          <a:solidFill>
            <a:srgbClr val="002569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002569"/>
              </a:solidFill>
              <a:prstDash val="solid"/>
              <a:bevel/>
            </a:ln>
          </a:left>
          <a:right>
            <a:ln w="12700" cap="flat">
              <a:solidFill>
                <a:srgbClr val="002569"/>
              </a:solidFill>
              <a:prstDash val="solid"/>
              <a:bevel/>
            </a:ln>
          </a:right>
          <a:top>
            <a:ln w="12700" cap="flat">
              <a:solidFill>
                <a:srgbClr val="002569"/>
              </a:solidFill>
              <a:prstDash val="solid"/>
              <a:bevel/>
            </a:ln>
          </a:top>
          <a:bottom>
            <a:ln w="127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solidFill>
                <a:srgbClr val="002569"/>
              </a:solidFill>
              <a:prstDash val="solid"/>
              <a:bevel/>
            </a:ln>
          </a:insideH>
          <a:insideV>
            <a:ln w="12700" cap="flat">
              <a:solidFill>
                <a:srgbClr val="002569"/>
              </a:solidFill>
              <a:prstDash val="solid"/>
              <a:bevel/>
            </a:ln>
          </a:insideV>
        </a:tcBdr>
        <a:fill>
          <a:solidFill>
            <a:srgbClr val="002569">
              <a:alpha val="20000"/>
            </a:srgbClr>
          </a:solidFill>
        </a:fill>
      </a:tcStyle>
    </a:firstCol>
    <a:lastRow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002569"/>
              </a:solidFill>
              <a:prstDash val="solid"/>
              <a:bevel/>
            </a:ln>
          </a:left>
          <a:right>
            <a:ln w="12700" cap="flat">
              <a:solidFill>
                <a:srgbClr val="002569"/>
              </a:solidFill>
              <a:prstDash val="solid"/>
              <a:bevel/>
            </a:ln>
          </a:right>
          <a:top>
            <a:ln w="50800" cap="flat">
              <a:solidFill>
                <a:srgbClr val="002569"/>
              </a:solidFill>
              <a:prstDash val="solid"/>
              <a:bevel/>
            </a:ln>
          </a:top>
          <a:bottom>
            <a:ln w="127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solidFill>
                <a:srgbClr val="002569"/>
              </a:solidFill>
              <a:prstDash val="solid"/>
              <a:bevel/>
            </a:ln>
          </a:insideH>
          <a:insideV>
            <a:ln w="12700" cap="flat">
              <a:solidFill>
                <a:srgbClr val="002569"/>
              </a:solidFill>
              <a:prstDash val="solid"/>
              <a:bevel/>
            </a:ln>
          </a:insideV>
        </a:tcBdr>
        <a:fill>
          <a:noFill/>
        </a:fill>
      </a:tcStyle>
    </a:lastRow>
    <a:firstRow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002569"/>
              </a:solidFill>
              <a:prstDash val="solid"/>
              <a:bevel/>
            </a:ln>
          </a:left>
          <a:right>
            <a:ln w="12700" cap="flat">
              <a:solidFill>
                <a:srgbClr val="002569"/>
              </a:solidFill>
              <a:prstDash val="solid"/>
              <a:bevel/>
            </a:ln>
          </a:right>
          <a:top>
            <a:ln w="12700" cap="flat">
              <a:solidFill>
                <a:srgbClr val="002569"/>
              </a:solidFill>
              <a:prstDash val="solid"/>
              <a:bevel/>
            </a:ln>
          </a:top>
          <a:bottom>
            <a:ln w="254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solidFill>
                <a:srgbClr val="002569"/>
              </a:solidFill>
              <a:prstDash val="solid"/>
              <a:bevel/>
            </a:ln>
          </a:insideH>
          <a:insideV>
            <a:ln w="12700" cap="flat">
              <a:solidFill>
                <a:srgbClr val="002569"/>
              </a:solidFill>
              <a:prstDash val="solid"/>
              <a:bevel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3250" autoAdjust="0"/>
    <p:restoredTop sz="94660"/>
  </p:normalViewPr>
  <p:slideViewPr>
    <p:cSldViewPr>
      <p:cViewPr>
        <p:scale>
          <a:sx n="85" d="100"/>
          <a:sy n="85" d="100"/>
        </p:scale>
        <p:origin x="-1474" y="-48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20" d="100"/>
        <a:sy n="120" d="100"/>
      </p:scale>
      <p:origin x="0" y="15672"/>
    </p:cViewPr>
  </p:sorterViewPr>
  <p:notesViewPr>
    <p:cSldViewPr>
      <p:cViewPr varScale="1">
        <p:scale>
          <a:sx n="59" d="100"/>
          <a:sy n="59" d="100"/>
        </p:scale>
        <p:origin x="1974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commentAuthors" Target="commentAuthor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7-03-22T09:56:15.521" idx="3">
    <p:pos x="10" y="10"/>
    <p:text>are we involved in this?</p:tex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7AE822-5B76-4584-9152-97072E48E658}" type="datetimeFigureOut">
              <a:rPr kumimoji="1" lang="ja-JP" altLang="en-US" smtClean="0"/>
              <a:t>2017/3/27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8F355A-6072-486E-98A3-2FD9B75B57D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111931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7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8" name="Shape 8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3530218368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1pPr>
    <a:lvl2pPr indent="2286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2pPr>
    <a:lvl3pPr indent="4572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3pPr>
    <a:lvl4pPr indent="6858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4pPr>
    <a:lvl5pPr indent="9144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5pPr>
    <a:lvl6pPr indent="11430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6pPr>
    <a:lvl7pPr indent="13716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7pPr>
    <a:lvl8pPr indent="16002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8pPr>
    <a:lvl9pPr indent="18288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36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Tx/>
              <a:buChar char="•"/>
            </a:pPr>
            <a:r>
              <a:rPr lang="en-US" smtClean="0">
                <a:latin typeface="Calibri" pitchFamily="34" charset="0"/>
              </a:rPr>
              <a:t> Investment of 11 Mio euro total budget  </a:t>
            </a:r>
          </a:p>
          <a:p>
            <a:pPr>
              <a:buFontTx/>
              <a:buChar char="•"/>
            </a:pPr>
            <a:r>
              <a:rPr lang="en-US" smtClean="0">
                <a:latin typeface="Calibri" pitchFamily="34" charset="0"/>
              </a:rPr>
              <a:t> Reaching more than 150 African water authorities and research institutes</a:t>
            </a:r>
          </a:p>
          <a:p>
            <a:endParaRPr lang="en-US" smtClean="0">
              <a:latin typeface="Calibri" pitchFamily="34" charset="0"/>
            </a:endParaRPr>
          </a:p>
        </p:txBody>
      </p:sp>
      <p:sp>
        <p:nvSpPr>
          <p:cNvPr id="1536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120" y="8685632"/>
            <a:ext cx="2972280" cy="456909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 eaLnBrk="0" hangingPunct="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defTabSz="882650" eaLnBrk="0" hangingPunct="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defTabSz="882650" eaLnBrk="0" hangingPunct="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defTabSz="882650" eaLnBrk="0" hangingPunct="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defTabSz="882650" eaLnBrk="0" hangingPunct="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hangingPunct="1"/>
            <a:fld id="{22C7B56C-630C-43E1-874F-2374BB8D048D}" type="slidenum">
              <a:rPr lang="en-GB" smtClean="0"/>
              <a:pPr eaLnBrk="1" hangingPunct="1"/>
              <a:t>17</a:t>
            </a:fld>
            <a:endParaRPr lang="en-GB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</p:spPr>
      </p:sp>
      <p:sp>
        <p:nvSpPr>
          <p:cNvPr id="140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494" y="4344357"/>
            <a:ext cx="5487013" cy="4113169"/>
          </a:xfrm>
          <a:noFill/>
        </p:spPr>
        <p:txBody>
          <a:bodyPr lIns="84408" tIns="42204" rIns="84408" bIns="42204"/>
          <a:lstStyle/>
          <a:p>
            <a:endParaRPr lang="en-GB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</p:spPr>
      </p:sp>
      <p:sp>
        <p:nvSpPr>
          <p:cNvPr id="141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494" y="4344357"/>
            <a:ext cx="5487013" cy="4113169"/>
          </a:xfrm>
          <a:noFill/>
        </p:spPr>
        <p:txBody>
          <a:bodyPr lIns="84408" tIns="42204" rIns="84408" bIns="42204"/>
          <a:lstStyle/>
          <a:p>
            <a:endParaRPr lang="en-GB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 sz="1800"/>
            </a:pPr>
            <a:endParaRPr lang="en-GB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5A687A37-5030-436A-A3B2-98D054F5504D}" type="slidenum">
              <a:rPr lang="en-GB" smtClean="0"/>
              <a:t>49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92435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6175" y="687388"/>
            <a:ext cx="4565650" cy="3425825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3302A2CF-9D53-CA4B-92E9-7ACC63F0AA6B}" type="slidenum">
              <a:rPr lang="en-US">
                <a:solidFill>
                  <a:srgbClr val="000000"/>
                </a:solidFill>
              </a:rPr>
              <a:pPr/>
              <a:t>50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67019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9038" y="681038"/>
            <a:ext cx="4540250" cy="34051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89584" tIns="44792" rIns="89584" bIns="44792"/>
          <a:lstStyle/>
          <a:p>
            <a:r>
              <a:rPr lang="en-US" dirty="0" smtClean="0"/>
              <a:t>The TEPs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753" y="8685552"/>
            <a:ext cx="2971697" cy="456889"/>
          </a:xfrm>
          <a:prstGeom prst="rect">
            <a:avLst/>
          </a:prstGeom>
        </p:spPr>
        <p:txBody>
          <a:bodyPr lIns="89584" tIns="44792" rIns="89584" bIns="44792"/>
          <a:lstStyle/>
          <a:p>
            <a:fld id="{1BCBE38A-3485-8B42-87A8-5F91A09DA48A}" type="slidenum">
              <a:rPr lang="en-US" smtClean="0">
                <a:solidFill>
                  <a:prstClr val="black"/>
                </a:solidFill>
              </a:rPr>
              <a:pPr/>
              <a:t>53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37928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5499" y="381000"/>
            <a:ext cx="6105525" cy="427038"/>
          </a:xfrm>
          <a:prstGeom prst="rect">
            <a:avLst/>
          </a:prstGeo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5951" y="1673225"/>
            <a:ext cx="7905750" cy="4318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5856444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5499" y="381000"/>
            <a:ext cx="6105525" cy="427038"/>
          </a:xfrm>
          <a:prstGeom prst="rect">
            <a:avLst/>
          </a:prstGeo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9066779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0D756F1-AF74-4010-B395-18A277EAFC74}" type="datetimeFigureOut">
              <a:rPr lang="en-GB" smtClean="0"/>
              <a:t>27/03/2017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239000" y="6546850"/>
            <a:ext cx="1905000" cy="256540"/>
          </a:xfrm>
          <a:prstGeom prst="rect">
            <a:avLst/>
          </a:prstGeom>
        </p:spPr>
        <p:txBody>
          <a:bodyPr/>
          <a:lstStyle/>
          <a:p>
            <a:fld id="{A8E4BF23-7297-4BB6-BC18-FBA927A59C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79020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943" y="379080"/>
            <a:ext cx="6903427" cy="430887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47657" y="1673225"/>
            <a:ext cx="3541834" cy="4318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930163" y="1673225"/>
            <a:ext cx="3541835" cy="4318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39239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transition spd="med"/>
  <p:timing>
    <p:tnLst>
      <p:par>
        <p:cTn id="1" dur="indefinite" restart="never" nodeType="tmRoot"/>
      </p:par>
    </p:tnLst>
  </p:timing>
  <p:txStyles>
    <p:titleStyle>
      <a:lvl1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1pPr>
      <a:lvl2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2pPr>
      <a:lvl3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3pPr>
      <a:lvl4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4pPr>
      <a:lvl5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5pPr>
      <a:lvl6pPr indent="457200"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6pPr>
      <a:lvl7pPr indent="914400"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7pPr>
      <a:lvl8pPr indent="1371600"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8pPr>
      <a:lvl9pPr indent="1828800"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9pPr>
    </p:titleStyle>
    <p:bodyStyle>
      <a:lvl1pPr marL="342900" indent="-342900">
        <a:spcBef>
          <a:spcPts val="500"/>
        </a:spcBef>
        <a:buSzPct val="100000"/>
        <a:buFont typeface="Arial"/>
        <a:buChar char="•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1pPr>
      <a:lvl2pPr marL="768927" indent="-311727">
        <a:spcBef>
          <a:spcPts val="500"/>
        </a:spcBef>
        <a:buSzPct val="100000"/>
        <a:buFont typeface="Arial"/>
        <a:buChar char="•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2pPr>
      <a:lvl3pPr marL="1188719" indent="-274319">
        <a:spcBef>
          <a:spcPts val="500"/>
        </a:spcBef>
        <a:buSzPct val="100000"/>
        <a:buFont typeface="Arial"/>
        <a:buChar char="o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3pPr>
      <a:lvl4pPr marL="1676400" indent="-304800">
        <a:spcBef>
          <a:spcPts val="500"/>
        </a:spcBef>
        <a:buSzPct val="100000"/>
        <a:buFont typeface="Arial"/>
        <a:buChar char="▪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4pPr>
      <a:lvl5pPr marL="2171700" indent="-342900">
        <a:spcBef>
          <a:spcPts val="500"/>
        </a:spcBef>
        <a:buSzPct val="100000"/>
        <a:buFont typeface="Arial"/>
        <a:buChar char="•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5pPr>
      <a:lvl6pPr indent="2286000">
        <a:spcBef>
          <a:spcPts val="500"/>
        </a:spcBef>
        <a:buFont typeface="Arial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6pPr>
      <a:lvl7pPr indent="2743200">
        <a:spcBef>
          <a:spcPts val="500"/>
        </a:spcBef>
        <a:buFont typeface="Arial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7pPr>
      <a:lvl8pPr indent="3200400">
        <a:spcBef>
          <a:spcPts val="500"/>
        </a:spcBef>
        <a:buFont typeface="Arial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8pPr>
      <a:lvl9pPr indent="3657600">
        <a:spcBef>
          <a:spcPts val="500"/>
        </a:spcBef>
        <a:buFont typeface="Arial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9pPr>
    </p:bodyStyle>
    <p:otherStyle>
      <a:lvl1pPr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1pPr>
      <a:lvl2pPr indent="4572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2pPr>
      <a:lvl3pPr indent="9144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3pPr>
      <a:lvl4pPr indent="13716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4pPr>
      <a:lvl5pPr indent="18288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5pPr>
      <a:lvl6pPr indent="22860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6pPr>
      <a:lvl7pPr indent="27432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7pPr>
      <a:lvl8pPr indent="32004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8pPr>
      <a:lvl9pPr indent="36576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eb.natur.cuni.cz/gis/lucc/" TargetMode="External"/><Relationship Id="rId2" Type="http://schemas.openxmlformats.org/officeDocument/2006/relationships/hyperlink" Target="http://web.natur.cuni.cz/gis/tat/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6.emf"/><Relationship Id="rId4" Type="http://schemas.openxmlformats.org/officeDocument/2006/relationships/image" Target="../media/image35.e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Relationship Id="rId9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hyperlink" Target="https://earth.esa.int/web/guest/eo-education-and-training" TargetMode="Externa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due.esrin.esa.int/page_userpartnership.php" TargetMode="External"/><Relationship Id="rId2" Type="http://schemas.openxmlformats.org/officeDocument/2006/relationships/hyperlink" Target="http://due.esrin.esa.int/page_meetings.php" TargetMode="Externa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ereus-regions.eu/Sentinels4Regions" TargetMode="External"/><Relationship Id="rId2" Type="http://schemas.openxmlformats.org/officeDocument/2006/relationships/hyperlink" Target="http://www.esa.int/Our_Activities/Observing_the_Earth/Copernicus/Focus_on_Copernicus_applications" TargetMode="External"/><Relationship Id="rId1" Type="http://schemas.openxmlformats.org/officeDocument/2006/relationships/slideLayout" Target="../slideLayouts/slideLayout3.xml"/><Relationship Id="rId5" Type="http://schemas.openxmlformats.org/officeDocument/2006/relationships/hyperlink" Target="http://esamultimedia.esa.int/multimedia/publications/NEREUS/" TargetMode="External"/><Relationship Id="rId4" Type="http://schemas.openxmlformats.org/officeDocument/2006/relationships/hyperlink" Target="http://earsc.org/news/copernicus-sentinels-products-economic-value-study" TargetMode="Externa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5.jpeg"/><Relationship Id="rId7" Type="http://schemas.openxmlformats.org/officeDocument/2006/relationships/image" Target="../media/image68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hyperlink" Target="https://itunes.apple.com/us/app/esa-sentinel/id1036738151?mt=8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hyperlink" Target="https://play.google.com/store/apps/details?id=eoapps.probavapp" TargetMode="External"/><Relationship Id="rId7" Type="http://schemas.openxmlformats.org/officeDocument/2006/relationships/image" Target="../media/image74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3.png"/><Relationship Id="rId11" Type="http://schemas.openxmlformats.org/officeDocument/2006/relationships/image" Target="../media/image69.png"/><Relationship Id="rId5" Type="http://schemas.openxmlformats.org/officeDocument/2006/relationships/image" Target="../media/image72.png"/><Relationship Id="rId10" Type="http://schemas.openxmlformats.org/officeDocument/2006/relationships/image" Target="../media/image67.png"/><Relationship Id="rId4" Type="http://schemas.openxmlformats.org/officeDocument/2006/relationships/image" Target="../media/image71.png"/><Relationship Id="rId9" Type="http://schemas.openxmlformats.org/officeDocument/2006/relationships/hyperlink" Target="https://itunes.apple.com/us/app/esa-sentinel/id1036738151?mt=8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hyperlink" Target="https://play.google.com/store/apps/details?id=eoapps.probavapp" TargetMode="Externa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9.png"/><Relationship Id="rId5" Type="http://schemas.openxmlformats.org/officeDocument/2006/relationships/image" Target="../media/image67.png"/><Relationship Id="rId4" Type="http://schemas.openxmlformats.org/officeDocument/2006/relationships/hyperlink" Target="https://itunes.apple.com/us/app/esa-sentinel/id1036738151?mt=8" TargetMode="Externa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9.png"/><Relationship Id="rId4" Type="http://schemas.openxmlformats.org/officeDocument/2006/relationships/image" Target="../media/image78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5.png"/><Relationship Id="rId4" Type="http://schemas.openxmlformats.org/officeDocument/2006/relationships/image" Target="../media/image84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itunes.apple.com/us/app/esa-sentinel/id1036738151?mt=8" TargetMode="External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1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hyperlink" Target="https://www.futurelearn.com/courses/climate-from-space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uturelearn.com/courses/climate-from-space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5.png"/><Relationship Id="rId4" Type="http://schemas.openxmlformats.org/officeDocument/2006/relationships/hyperlink" Target="https://www.futurelearn.com/courses/optical-earth-observation" TargetMode="Externa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://forum.step.esa.int/" TargetMode="External"/><Relationship Id="rId2" Type="http://schemas.openxmlformats.org/officeDocument/2006/relationships/hyperlink" Target="http://step.esa.int/main/doc/tutorials/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8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jpeg"/><Relationship Id="rId3" Type="http://schemas.openxmlformats.org/officeDocument/2006/relationships/hyperlink" Target="http://tep.eo.esa.int/" TargetMode="External"/><Relationship Id="rId7" Type="http://schemas.openxmlformats.org/officeDocument/2006/relationships/image" Target="../media/image10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0.png"/><Relationship Id="rId11" Type="http://schemas.openxmlformats.org/officeDocument/2006/relationships/image" Target="../media/image105.jpeg"/><Relationship Id="rId5" Type="http://schemas.openxmlformats.org/officeDocument/2006/relationships/image" Target="../media/image99.jpeg"/><Relationship Id="rId10" Type="http://schemas.openxmlformats.org/officeDocument/2006/relationships/image" Target="../media/image104.jpeg"/><Relationship Id="rId4" Type="http://schemas.openxmlformats.org/officeDocument/2006/relationships/hyperlink" Target="mailto:tepcoreteam@esa.int" TargetMode="External"/><Relationship Id="rId9" Type="http://schemas.openxmlformats.org/officeDocument/2006/relationships/image" Target="../media/image103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hyperlink" Target="https://scihub.copernicus.eu/dhus/#/home" TargetMode="External"/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hyperlink" Target="mailto:education@esa.int" TargetMode="External"/><Relationship Id="rId2" Type="http://schemas.openxmlformats.org/officeDocument/2006/relationships/hyperlink" Target="http://www.esa.int/education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arth.esa.int/web/guest/eo-education-and-training" TargetMode="External"/><Relationship Id="rId5" Type="http://schemas.openxmlformats.org/officeDocument/2006/relationships/hyperlink" Target="http://www.esa.int/SPECIALS/Eduspace_EN/" TargetMode="External"/><Relationship Id="rId4" Type="http://schemas.openxmlformats.org/officeDocument/2006/relationships/hyperlink" Target="mailto:eohelp@esa.int" TargetMode="Externa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1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eos_logo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22789" y="1066800"/>
            <a:ext cx="2507906" cy="993132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Shape 10"/>
          <p:cNvSpPr txBox="1">
            <a:spLocks/>
          </p:cNvSpPr>
          <p:nvPr/>
        </p:nvSpPr>
        <p:spPr>
          <a:xfrm>
            <a:off x="622789" y="2096029"/>
            <a:ext cx="2806211" cy="2101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 algn="l">
              <a:defRPr sz="4200" b="1">
                <a:solidFill>
                  <a:srgbClr val="FFFFFF"/>
                </a:solidFill>
                <a:latin typeface="Droid Serif"/>
                <a:ea typeface="Droid Serif"/>
                <a:cs typeface="Droid Serif"/>
                <a:sym typeface="Droid Serif"/>
              </a:defRPr>
            </a:lvl1pPr>
            <a:lvl2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2pPr>
            <a:lvl3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3pPr>
            <a:lvl4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4pPr>
            <a:lvl5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5pPr>
            <a:lvl6pPr indent="4572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6pPr>
            <a:lvl7pPr indent="9144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7pPr>
            <a:lvl8pPr indent="13716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8pPr>
            <a:lvl9pPr indent="18288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9pPr>
          </a:lstStyle>
          <a:p>
            <a:pPr defTabSz="914400">
              <a:defRPr sz="1800" b="0">
                <a:solidFill>
                  <a:srgbClr val="000000"/>
                </a:solidFill>
              </a:defRPr>
            </a:pPr>
            <a:r>
              <a:rPr lang="en-US" sz="1050" dirty="0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Committee on Earth Observation Satellites</a:t>
            </a:r>
            <a:endParaRPr lang="en-US" sz="1050" dirty="0">
              <a:solidFill>
                <a:schemeClr val="bg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1" name="Shape 11"/>
          <p:cNvSpPr/>
          <p:nvPr/>
        </p:nvSpPr>
        <p:spPr>
          <a:xfrm>
            <a:off x="191390" y="3140182"/>
            <a:ext cx="5253446" cy="312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lvl="0" defTabSz="914400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r>
              <a:rPr lang="en-US" sz="2000" dirty="0" smtClean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ESA</a:t>
            </a:r>
          </a:p>
          <a:p>
            <a:pPr lvl="0" defTabSz="914400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r>
              <a:rPr lang="en-US" sz="2000" dirty="0" err="1" smtClean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F.Sarti</a:t>
            </a:r>
            <a:endParaRPr lang="en-US" sz="2000" dirty="0">
              <a:solidFill>
                <a:srgbClr val="FFFFFF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lvl="0" defTabSz="914400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r>
              <a:rPr lang="en-US" sz="2000" dirty="0" smtClean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Day 1- Item 9</a:t>
            </a:r>
            <a:endParaRPr lang="en-US" sz="2000" dirty="0">
              <a:solidFill>
                <a:srgbClr val="FFFFFF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lvl="0" defTabSz="914400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r>
              <a:rPr lang="en-US" sz="2000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CEOS 6</a:t>
            </a:r>
            <a:r>
              <a:rPr lang="en-US" sz="2000" baseline="30000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th</a:t>
            </a:r>
            <a:r>
              <a:rPr lang="en-US" sz="2000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 Working Group for Capacity Building and Data Democracy (</a:t>
            </a:r>
            <a:r>
              <a:rPr lang="en-US" sz="2000" dirty="0" err="1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WGCapD</a:t>
            </a:r>
            <a:r>
              <a:rPr lang="en-US" sz="2000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)-6 Annual </a:t>
            </a:r>
            <a:r>
              <a:rPr lang="en-US" sz="2000" dirty="0" smtClean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Meeting, DLR </a:t>
            </a:r>
            <a:r>
              <a:rPr lang="en-US" sz="2000" dirty="0" err="1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Oberpfaffenhofen</a:t>
            </a:r>
            <a:r>
              <a:rPr lang="en-US" sz="2000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, Germany</a:t>
            </a:r>
          </a:p>
          <a:p>
            <a:pPr lvl="0" defTabSz="914400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r>
              <a:rPr lang="en-US" sz="2000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27th-29th March, 2017</a:t>
            </a: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156754" y="2524070"/>
            <a:ext cx="6400800" cy="584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l" rtl="0" latinLnBrk="1" hangingPunct="0"/>
            <a:r>
              <a:rPr lang="en-US" altLang="ja-JP" sz="3200" b="1" dirty="0" smtClean="0">
                <a:solidFill>
                  <a:srgbClr val="FFFFFF"/>
                </a:solidFill>
                <a:latin typeface="Droid Serif"/>
              </a:rPr>
              <a:t>CB activities in EO at ESA</a:t>
            </a:r>
            <a:endParaRPr kumimoji="0" lang="ja-JP" altLang="en-US" sz="3200" b="0" i="0" u="none" strike="noStrike" cap="none" spc="0" normalizeH="0" baseline="0" dirty="0">
              <a:ln>
                <a:noFill/>
              </a:ln>
              <a:solidFill>
                <a:srgbClr val="002569"/>
              </a:solidFill>
              <a:effectLst/>
              <a:uFillTx/>
              <a:latin typeface="Droid Serif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628186" y="461547"/>
            <a:ext cx="495520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FFFF"/>
                </a:solidFill>
              </a:rPr>
              <a:t>(1) Earth Observation Summer Schools</a:t>
            </a:r>
          </a:p>
          <a:p>
            <a:endParaRPr lang="en-US" sz="2000" dirty="0">
              <a:solidFill>
                <a:srgbClr val="FFFF00"/>
              </a:solidFill>
            </a:endParaRPr>
          </a:p>
        </p:txBody>
      </p:sp>
      <p:pic>
        <p:nvPicPr>
          <p:cNvPr id="20" name="Picture 19" descr="screen-capture-3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1" y="0"/>
            <a:ext cx="2621125" cy="1244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2696" y="4194477"/>
            <a:ext cx="4115820" cy="266352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7800" y="3022017"/>
            <a:ext cx="3696576" cy="246438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8600" y="5352873"/>
            <a:ext cx="3429000" cy="120032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en-US" dirty="0"/>
              <a:t>Topics </a:t>
            </a:r>
            <a:r>
              <a:rPr lang="en-US" dirty="0" smtClean="0"/>
              <a:t>:</a:t>
            </a:r>
            <a:endParaRPr lang="en-US" dirty="0"/>
          </a:p>
          <a:p>
            <a:r>
              <a:rPr lang="en-US" b="1" dirty="0"/>
              <a:t>Global Observing </a:t>
            </a:r>
            <a:r>
              <a:rPr lang="en-US" b="1" dirty="0" smtClean="0"/>
              <a:t>Systems, Earth </a:t>
            </a:r>
            <a:r>
              <a:rPr lang="en-US" b="1" dirty="0"/>
              <a:t>System </a:t>
            </a:r>
            <a:r>
              <a:rPr lang="en-US" b="1" dirty="0" err="1" smtClean="0"/>
              <a:t>Modelling</a:t>
            </a:r>
            <a:r>
              <a:rPr lang="en-US" b="1" dirty="0" smtClean="0"/>
              <a:t>, Data Assimilation, Global Change</a:t>
            </a:r>
            <a:endParaRPr kumimoji="0" lang="en-GB" sz="1800" b="0" i="0" u="none" strike="noStrike" cap="none" spc="0" normalizeH="0" baseline="0" dirty="0">
              <a:ln>
                <a:noFill/>
              </a:ln>
              <a:solidFill>
                <a:srgbClr val="002569"/>
              </a:solidFill>
              <a:effectLst/>
              <a:uFillTx/>
            </a:endParaRPr>
          </a:p>
        </p:txBody>
      </p:sp>
      <p:pic>
        <p:nvPicPr>
          <p:cNvPr id="11" name="Picture 10" descr="Screen Shot 2016-03-23 at 11.19.36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43" y="1563656"/>
            <a:ext cx="4075457" cy="217014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225673" y="990600"/>
            <a:ext cx="476592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smtClean="0"/>
              <a:t> </a:t>
            </a:r>
          </a:p>
          <a:p>
            <a:pPr algn="r"/>
            <a:r>
              <a:rPr lang="en-US" b="1" dirty="0"/>
              <a:t>1-12 August 2016 Summer School ESRIN</a:t>
            </a:r>
          </a:p>
          <a:p>
            <a:pPr algn="r"/>
            <a:r>
              <a:rPr lang="en-US" b="1" dirty="0"/>
              <a:t>70 early career scientists</a:t>
            </a:r>
          </a:p>
          <a:p>
            <a:pPr algn="r"/>
            <a:r>
              <a:rPr lang="en-US" b="1" dirty="0"/>
              <a:t> have taken </a:t>
            </a:r>
            <a:r>
              <a:rPr lang="en-US" b="1" dirty="0" smtClean="0"/>
              <a:t>part.</a:t>
            </a:r>
          </a:p>
          <a:p>
            <a:pPr algn="r"/>
            <a:endParaRPr lang="en-US" b="1" dirty="0"/>
          </a:p>
          <a:p>
            <a:pPr algn="r"/>
            <a:r>
              <a:rPr lang="en-US" b="1" dirty="0" smtClean="0"/>
              <a:t>Usually organized every 2 years, </a:t>
            </a:r>
            <a:r>
              <a:rPr lang="en-US" b="1" dirty="0" smtClean="0">
                <a:solidFill>
                  <a:srgbClr val="FF0000"/>
                </a:solidFill>
              </a:rPr>
              <a:t>open to students from worldwide</a:t>
            </a:r>
            <a:r>
              <a:rPr lang="en-US" b="1" dirty="0" smtClean="0"/>
              <a:t>, free tuition</a:t>
            </a:r>
            <a:endParaRPr lang="en-US" b="1" dirty="0"/>
          </a:p>
          <a:p>
            <a:pPr algn="r"/>
            <a:r>
              <a:rPr lang="en-US" b="1" i="1" dirty="0" smtClean="0">
                <a:solidFill>
                  <a:srgbClr val="FF0000"/>
                </a:solidFill>
              </a:rPr>
              <a:t> </a:t>
            </a:r>
          </a:p>
          <a:p>
            <a:pPr algn="r"/>
            <a:endParaRPr lang="en-US" dirty="0" smtClean="0"/>
          </a:p>
          <a:p>
            <a:pPr algn="r"/>
            <a:endParaRPr lang="en-US" dirty="0" smtClean="0"/>
          </a:p>
          <a:p>
            <a:pPr algn="r"/>
            <a:endParaRPr lang="en-US" dirty="0" smtClean="0"/>
          </a:p>
          <a:p>
            <a:pPr algn="r"/>
            <a:endParaRPr lang="en-US" dirty="0" smtClean="0"/>
          </a:p>
          <a:p>
            <a:pPr algn="r"/>
            <a:endParaRPr lang="en-US" dirty="0" smtClean="0"/>
          </a:p>
          <a:p>
            <a:pPr algn="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6102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2"/>
          <p:cNvSpPr>
            <a:spLocks noGrp="1"/>
          </p:cNvSpPr>
          <p:nvPr>
            <p:ph type="title"/>
          </p:nvPr>
        </p:nvSpPr>
        <p:spPr>
          <a:xfrm>
            <a:off x="1524000" y="179023"/>
            <a:ext cx="5865934" cy="830997"/>
          </a:xfrm>
        </p:spPr>
        <p:txBody>
          <a:bodyPr/>
          <a:lstStyle/>
          <a:p>
            <a:r>
              <a:rPr lang="en-GB" sz="20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(</a:t>
            </a:r>
            <a:r>
              <a:rPr lang="en-GB" sz="20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2</a:t>
            </a:r>
            <a:r>
              <a:rPr lang="en-GB" sz="20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) Training &amp; Education </a:t>
            </a:r>
            <a:r>
              <a:rPr lang="en-GB" sz="20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in the frame of </a:t>
            </a:r>
            <a:r>
              <a:rPr lang="en-GB" sz="20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European Cooperation: </a:t>
            </a:r>
            <a:r>
              <a:rPr lang="en-GB" sz="2000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Earsel</a:t>
            </a:r>
            <a:r>
              <a:rPr lang="en-GB" sz="20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network</a:t>
            </a:r>
            <a:endParaRPr lang="en-GB" sz="2800" dirty="0" smtClean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" name="AutoShape 12" descr="data:image/jpeg;base64,/9j/4AAQSkZJRgABAQAAAQABAAD/2wCEAAkGBhQSERUUEhQUFRQWGBcWFRUWFxQdFxcXFBgYFRQYFBUYHCYeGBkjHBQUHy8gIycpLCwsFR4xNTAqNSYrLCkBCQoKDgwOGg8PGiolHyQqLiw0LDAvLSwwLC4vLC0sLC8sLCwpLywsLCwsLSosNCwsLCwsLC0sMCwsLCwsLCwsLP/AABEIALUBFgMBIgACEQEDEQH/xAAcAAAABwEBAAAAAAAAAAAAAAAAAQMEBQYHAgj/xABKEAACAQIEAwUEBQcJBgcAAAABAgMAEQQFEiETMUEGIlFhcTKBkbEHFKHB0SMkQnN0srMzUmJydcPh8PEVJYKSk8UWNVNUg6LS/8QAGwEAAQUBAQAAAAAAAAAAAAAAAAIDBAUGAQf/xAA5EQABAwIDBAgEBAYDAAAAAAABAAIDBBEFITESQVFhEyJxgZGhscEGFDLRM0Lh8BUjJDRSgnKSwv/aAAwDAQACEQMRAD8Aw2jCnnblzoVrnZXH5dgsJHhsRiYycUpbHKkfFusilYI1nRrRtHfWeZDHpQhZFR2p9nmWjD4iSJZElVGIWSNlZHXmrKykjcEbdDcdK1LJIsJ+arpyz6uYMPxHf6i0olYD6zxuLOkqgHV7IJ8BQhY/ahatP7Ktl4w0SSyYSOR8VOpkkw0M35MCPhcTW4aKMm9m3G5vaxNFCMOPrzYWHLuL9bQRR4qTCFFwxSQtwmeThnvaN0Y87UIWY0K03FYXCPikVhgEkky2cOI3gGHXGETCKzhjEj2EdjfnTTLcpw0CZemJODaQ45jMVmw8g+r2hA4zoxAS+vZj40IWe0Kv3bPPsuaKeGCJTLxRwpEw+HiWNEZtVpInYyqwsBcedQnYXL8O+I4mMkiTDwjiMsjfyrXtHGEF3cFratINlB8q6hVwV0K0fFy4OHHQTYf/AGfNhsW0Szo6KVw7qwWfRHLZoYzcsrEDYkfo1Ve2WZpLipBHHho445JEjOHRVVkDkIxK7PsB3qU3VChFFCtF7JJAMFAVXAM5ln+snEfUzMqgR8DhpiZYxYnX1tTmODCriMx4Ay6SQNh/q4mMCwWbfEcISScPbb2WPltUgOIyskrM65JrT+FhDisAcQuXq5ixX1pYWg4AIWT6vr0MYw3s23ve3lUfg4MskwOBhmKQ4h1mLYlCDocTuI0xkY30MmmzcwAOYp5z7gLllQRR1qSxYMT5gcOuXsRioRCJmw3DGHIfinDiV1jY3C8j4cqrP0jRQjERcAwENCpcQCEKr6mBDCGR49dgL6W6ilxOJNkFVM0VXjKFy5suijxVkmknmH1iMgywALHwzLEN3hJLeex09amHwuETF40Yf/Z8jJh8N9W4rQfV2k/JCcqXYIWtxDub399Je/khZfahWh5vj8PB9RmngwDyh5xiYcNwGRoDwwmoRMyh7NIVNwbgeFI5nkuBVosHh58O/HlM0uMcpaHDi/Ci1NyfRqZlFiWKr5UB/JFlRBTiMVdu3OCy+WATYCXDhoW4bRJrRpITtDIRKAZJRYhyt/aB6bx/0dFxjAY58PhjocGbEFQqKw0kpqIvJ3u6AfHoDVhTSdUutoub1VsQhHMEeopEwkC+k28bG3xrVPpAzEMuFVsRFNHFiN3bEQzYiQHSWkZYbrFDZSAtyb8+dS8ed4gZlM8+PwrZaWxNovreFYGJlk4SiJW1HmllAvUCpkLiHWXQFiixk8gT6A0SxkmwUk9RbetMyvM8QMqwKYDGYfDyKcT9YRsTh4nJaW8RYSMC3dvY+FNe1PbGXD5nK+CliaSXDwwSSoUYcQpHxGSRTp1a19rlzqGXEpSoLREDdSPUGkSN60D6Se0zvHBgjP8AWTAOJPPqDB53G6xsNtCAlRbmSaz7rUiZxLBcLg1Xqjs1jpxhMshgaJNeBWRmkieT+STCooULLHa/HJJJPIVJZpiMdDBLLx8K3DjeS31WYX0KWtf63te1RHZZrRZV/Zrf9vqa7SyfmeJ/UTfwmqhmq+jkDOxPNZcXSGcyzJhy0+JjDWDRCK+H1EAkhneSQtYWYKNN9Nje+yPZvtDJLi5ElMgUQQ6A8TopbU6vICyhbyN7Khj3UFt9QW0xxBkUMARZdiAeQ250qYweg+Hhyqem1VewObNNETK0hlMcMkl3V0DSq2rSQoMbXRrxckGm1tRoqtUcQW9gBc3NgBcnmT4nzoUIXh+hQoUIQo70VChCOhQtRUIR0KFHalWQioUdqFq6GlCKjBoWroClsYSVwo70L0YFC1TQ0pKO9c3rq1C1Lc02XEK6BogKO1PxgjNcXJNFXRFc2ph7TddQvQvQtR2rmyUIA04Q7UgBTiNasKUFCSlO1IaqeT4VgNxTQrUStjdtApVi3IrmgTXVq5IqtcwhdSinak770qo2pMjepE7SWNKSNV6e7OtaHKf7Nb/t9SfaGX80xP6ib+E1Q+TNaDKf7Ob5YCnmfS/muI/UTfwmrzrF5iyuDf8AirKFl4ie1Pc6En1U/WeHey8Hh/WdOqx/lNPW3s32vXGSy6cWv8qLwkT6+Jfjl4dHG1bXtr0aNtOvppq2QewvoPlSlbVQFWex8kbmaSJnCNotE3FLC2smSQyb8WS41Dpw1vvehVmoUIXhyhQoUIQoUKFCEdChQrqEKMULU4weFMjhRzJp1kbnusEAEmwXEGGZ/ZBPpSs2WSL7SkVrXYHskrsRyVFuTbck7fiafdoOwzxI7j8pGN77agP6Q6jzpp1fRRVPyshN8s91zuV43CmfQ+Sz+G5YaRXS1MdoMq4TAr7LX91RAFTzAWPsqaeJ0LzG/UI6FCulQnlT7WJhFRU/jyeUi+mm02FZfaBHrTzonW0TjontF3AgJIV1RAV0KUxqaXBoq6Nc0w8ZrqFAUKApFs11dxoSQBzNX/IuxTMgIQk/Gqh2eg14hB53+Fek8ihWOCNVG5UE286p8bxiTDYmCH6nE68ArrDmMZGZnNub2HqSsszPsiyL3geXK1ULP8q4RBAIB91q9Q4sDTuL+NYz9KeWKpYqLAWYe/nULBcflrZflKjMkEg9gU2o2KuFxLbOaL37FllcmuyK5NXLwVml2tcnnSi0medPzj+WFwar0rljWw+U/wBnN8sBS2eP+a4j9TN/DamuDP5tlP8AZ5+WAoZ2/wCbT/qZv4bV5rjLb4g3/VXlI28F+1WHOcZIMMTiDHAQBwdGMlVXax2eUQIVIG6qLhzsacdnsW4lmE0ztdcMV4uhdLSqxKKgAC3I9nc36mrDB7C+g+VKVulSqo9icXIzzK0omVUhPEWWSQNMxmE5OtQYHIWInDjaO62tqNxVuoUIXhyhQoUIQoUKOuoQFCjAowKWGkriIVPdkIdUpHkLe81BgVYuy8BVi/ja3xvU6liftEjcD6Kdhw2qlnat47MYYLApisNVy229wbW8rffU43eRl1eR25351EdnxaGMnqNR9TUhhZQ2o+HmflXjM0jjM8nPMq3nF3uPP3WJ9ucnMSOp5qbj0v8Agaz4Vpf0kZnqaQjodI9Nh91ZrXsNE6WSkifN9RCgYybzNJ12RfzQqy9iso48hsCxFrAedVutM+hTaaUgXsBb1O1q7X1DqSlknbq0fp7qHQW6dpIva58lYYezOhbvHpvYWtc+Q9TY1G552TDxteMr4E+PStXEbmxKjc7bjn91NMzQtG6yKLW2sb7ivNY8brI5elLjrvJstL870nUeAQdV5amjKsVPMG1c3qW7VQacVIP6VRJr1gO2gHN0Nj4rIzM6ORzOBIRE0VHaipo3um0L0VHQpFiV1O8qxnClR/Ai/p1r0l2czASQRmM3FgNq80QYVnNlUsfAAmt0+h3J5o8NJxbjvAqh5hSPDpWa+KKUS0rX36zTkON9fC1/FWtFI4Mcwjq6356efsrmCwvy8edZB9L+arqWIG7Wu3kL3FbNwd7BLGsa+l/sZIuJEsas4kW7AC+m23w2rNfDLAK3acdGm3C/Dwv3qVJI7o3BmpHlvWW3oiaWlgK7EEetJWrfvY4aqi0XaGuCd67WuTzpyYERhcGq9GRtbC5R/Z5/dwNIZxL+bz/qZf4bV27WwmUfsB/dwNMs2k/N5v1Uv8NqwGLNvWg9i01A29N4q+ZlmUpw5JWXDOqgookwuqWwJIBJYWUDURsSOVN+zWcyyTRmSXUJUxZZLKFU4bExQwlBYMupHYkMTc+Fqs7YRJI1WRFdbKbMoIuORsetdDAR6mfQmpipZtK6mKbIWNrkjpflWyWbVd7E4yYqUxEhllEcEjOssckZEocdxkiSxLROStmFilmNzYVZMPhETVoRV1MWbSoGpm5s1ubGw350KELxDQoUKEIUdFQoQuq6FcilsPAXYKouTyAqTECTZctfII4ItTADqau+U4DRYdBzJpXs92SWLS8lmbw6D8TU7jcFZdQsADuPs++lfxSGJ/ywObsr7r6WWswvDzAOklHWOnJaVkKh8MhXcW28x1rrMG4ULsFsbfPb76qn0dZ+AWw7t/Sjv/8AYffVr7T41UwkzG266RfqW22868zrMNdBWGnOpOXME5fZNSscyo2ToT6lZJneAEhNhcb/AG1n2ZYIxuR06VomFbfqQefgPCnuYZNHN3GUHYXPUE77GvR3Yg2hDaebMAfVwtxCnYhh4qm3GThvWSWq4/Rj2gGHxQRvZlIW/g36N/LeoDMsjePEtAAWYNZQBuQdwbehq7dm/o/VAr4g3ckWQE2XzJHM0vE56UUrhO7qvGVsyd4I9b6LM0VNMZuqPpNjfTmFtP1gFV38+VM89l0RtILna6j/AFpfCTFVFrEWHOks3N4mJ8Pma8eDgSL55jyVnG20g4XXnjP8kxTSPLJGe8Se7uPsqDkw7L7QI9Rat5wzDUwIvp+wD79wKa5xlMWIQoyrvfewuPAg16LT/E7bhk0VhxB0HZ+qJ8Ia9xc1xuc81hZor0vjcOY3ZDzUkH3Gm961Mhss2QQbFdItyAOtaR2X+jVDY4kktYNoGwF+hPWql2JwYkxaX9lLu3ovL7bVr+WS6nLeNyPcNqzWN4jLTsDIDYkXv5C3DQq+wyiY9hleL7gn+AymHDxExRLt+iALk+BNOMixEsLmVuTDeMdR438RSeExN2kB5avmKbQzc7m1qwnSylxc43dlmcyrjo7tLDofRXqPNoinE1AKOZPTyPnVC7R5rJJNxVUtGbBbdF6X9efvpmcUDIVYalG+m5AJ8SBzqRTMgVNgAPC1THTPbbbbca201GSTBRindtDP2H3Udjez0Ey/lVUk+QuPfWYdsuyq4fvxElD0PS/nWkzSln8iQPtqHz7CiSKRD5kfdV5g1RM2URyPJYdx3XyBHCxsnKqibPGbjrWyWTLXJO9KOliR4Ul1rWzXDQ0rEjVehcW1sHk/7Af3cFUZmkn5Cb9VJ+41P8ya2Cyf9hP7mCqGzOT8hL+qk/casXiTL1YPYtZhrb0nitVxeaStCNCz4dhYIGSBnmYqdKRgO4AuLsSBYXN1ALBPJ82xP1zhTjZ45324ZiBglhjUQMDrPdm7/E5MO7YDeaxWUwzogmijkC2Kh1BsSLEi/LajiyWBWLrDGGOklgqgkr7NzbpWpWUTbs3i5ZIn4zKzrNNGWRSikRyFVspZiNgObH1o6kYYFS4VQtyWNgBdmN2Jt1J3JoUIXiCjoqFCEdCio66hGtWvsHhgZHc81AA9/wDpVUFXHsPsG3tqO1/L/WpDG7UbhyKscLaHVTb8z5K7iXp4j4j8RSmGbiLIjbnSfs/yKZBrEeRuV+9fEeVLmUQnWd7g7eIIsvxrMyUoA2W/Ufp43B9xZbYhNZsAqaXiLKwNwb3N/Kn2eZ7LiUijkGlV3Yj9JuVz4bfOu+zeVGfUSR5X6Xp/iMkVkJU7rswPjyP20qbEY6eobHP1nMJ628X9bc96Zc6PbG1qPdRLMqxnTyBX328acYCS1mbn7R9T/r9lR7waeW6338PUVMYbBAG+zX3H80DxPjUat6NkNg6+0Sb792R57066wCergo1kaQoOIwHe6kAcvKuy63S3K4pw2mRRv/nxFRAbRIqnxH2VnWbU2pJIHkPsojBe6ssOciFdLqWUHusLXF97G9RuZdoDMyqoKoDffmT4nyFNMTibkr0IHxFR7SWvXYYAcyM1yOlYDtkZp1xtnb+c32A3osNOFXUTa+wv5C3zv8Kbue6g8d/sNSEOG1lVtsANvQb/AOfKpEga1vW3nyGXspDrAZrPs87HtPiXkQ2Vzq+ze321XMy7LyxC9rjfl5VvqdlGCg7BrL9hLcvfTfOeyBZD7IBJJA8COXx+daCm+JQ0tjmYNkAC+d8t6o5aaimJsbEk533rHewUdjK/kF+8/dWk5PJ7B8D9hql5Zgfq4deutvhew+VXHJobqp6VK+I4mtha8byM+4qypITDStY7X7p8j6ZHH877qSmffyakcwxHfJHjTJ5ydveKyUVO5/W5KS1l80pxLSn0HypTi25AH301uS9/K32UmXNWRpukLbHcE7ZORKSygCxvemOYS95vMU/yhNUgv05/KmubYYKze+p1BsRVvRO1t53ugEbVlmPaHC6JSRybf39aiBzq4doMLrQnqu4++qeedbOvYQQ7isRiMHQ1DgNDmt9zg/mOT/sJ/cwVQOYv+Rl/VyfuGprPj+Y5N+xH9zB1Xcwf8jL+rk/cNZqekMkm2tBhf9n4raMVn5MOqEmMrpB+sYbEguWBCRxI3DLuxFu6Tbw3pTKcfiHxDrIYtCxqzKqMGjkkIKx8Xisr6VDXIUX1IRbcU9xmTRzrHxA103VkkljYErpNmiZTuCRa9LxZai6tIILMrsQz3ZlVIwWN7nuxoCDsbb3qyWQUN2S7QyYkNxAnsQyDSrpbja7qA7HioNG069yS50+yaKpfLsmigvwl06rDcs1lW+hF1E6Y1udKCyrqNgLmhQheKaFdaa60+dOCMlcuk6O1KWFALTggJRdcAVduzOGHAXnrJJAAvcX6jpVPAq6ZJJaFbbbdOZqwggLGktOaucFAdUE8vcKwxQiw1o6Hxt3f8Kc4/C8RQF3IBa3jYU1wkh0kg725Akn8KksrxAQrJY90gkW6cm+yspWulhkEwNy05a2zHPO3eVrzcC4Ux2ayeVoXKWuSNz0sD4e6rM3Z02YAi8ibqTtqA2a/Su8oKaRwmupuRsRzPKx8OXuqQ4wVt2UevOsRNUGaZz5BmXdn70WdqKiQvNslQc/7JPHEX1qN9/O/hUdhsK/DUF1A8Dff1/Crn2zYcIKbkuRptysCCxPuqmYiO425Dqb/AHVb09XJJEInH8xtkCdLK2pJHyx7TuKloJdrEg36jx6WpvmcPdDX3VvfY+furjIkVtQO/UaSff8AMVNT4JeG439m/wAN6rpHfKz24H1/Rdc4Meq5I3WkWN66bbak771YxsUsBOBuy+VWHJbccAj9HV679PhVZjO9W7KYLxJJ+kpKn0Jvaq+t6re63uolWbM7claYnLA3UgeNJ41yBYja3Om8mIVU3YC/iaZZnmSrh3fUCEViTfbYE8/dUEPL2hoBufv2LPNj61911VMH2ehlRyw34kh1DY7sT8K5xOHXD2RWJNg2/QEkD5Gm/wBG2dfWYH1Hvq7av+I6hby3I91S+fwjh6uoIF/I1b1T6iOqdSTuJAOl8r7rforqGcSOFj1Sq/ipbmmpk7woYhtr+FNZHvvWnw+hBZnzCswpCdzrFuWxollUHfkfDpSEE97CunF+QJpv5UNcIpBawtcG3eUJbCT3bRH+kfsFT5yBJUDsx3HKq/k8qqx1HSb9duVXbA2aIEHbf51RYy99NUAxXFvzbzzuolS8ssQsf+knAiHh6LgNe4vzIqida0L6XH78SdQCfiaz6tjRyyS0cTpCTlv7T7LI4kb1Lu70W59pGtgMm/Yj/DwdVfHSfkpP6j/umrJ2sNsvyb9j/u8JVQxcn5N/6j/umrOCHaj2loML/sz3resdnJkiAibEwybBFMGl5XKnSqcdCukWuzW2G5K86S7MZ1LJMyzs4YnEBV0w8FhhZxAzQMp4otddQl5l7rYAipzFZTDOirPFHKosQJERgDa1wGBsa7jymFWLCKIM2gswRATwxaO5tc6RsPDpVesgoXsZ2hbF/WS59iYBFKMhSNoYnRW1AEtcuTfe5ttsKFWJIQCxAALG7EAXY2C3bxNlUX8FHhQoQvEFFQo6EIGlEG1BYvOlVQcr1YU9O+9zZJJRBa0b6P4oXjGuzMptpY7DzI61Q4sICQL1ccow6wqqAC5I1N1N6lV9LJJTOja7ZJ3jXmrvBYXmUv3WsVrMCRFbJo9Ft8hUXmGSgAsgF/C9hbrv0qHyuCS9wDa/PlYeI8am8esrx2G562Iua8ilgdTT7IkBF9futBsGN2TlK9k4HWG7gi57gP8ANIHI/GrAyC9yoJ8bCqblOezYeNY5Y9S6tjqGpR4W8PU1PYTtBG50ElH6K4sT6dD7qZqInNkc4Zg55Zj3VXUwyF5fbLkmvavAO68W9ljVj8vwqqYbCM7hJAQCLqQLg9fQVO9pc5Mkhw4No47GT+kwsQCfAG3vFRRxhNtN7KLFvG+5tUtt4o7DUi9zu4W/enlYUgkbEAe7kEnNlzYeWJl70ZfS5UcgwIGq3TVp3q0xxrpIa+4I+NV7BYokken4feKmsHjAdjz+YqFWSPkDdrUb+O9cna/eVV8ZgCjab+l/xpoUtzq74/LROlr6XHst4eXpVKx2GkSTQ473pz87+FWeHy/MjZLgCFLp5xILHVBOdT2XY8RwksbDV+F/xqGTDhCAxuSLjw8PupLHRu4ATZADqbzPQDqfxpRgZUSCMus3ilyNEgsVpsmHVlsAHWwI5EH0qH7Q4GE4SZZbLEVII8+gFutwKgcr7R/VFCgmRLCwY2APWx3I9KYZ/mn1tTqbSP0FHsqep6Xv50xT4e75hj7kM2h1gOfDiqplFIH2J6vH9FUOwjyYLGhXB4M91Vv0bg9256Hp761HPYdWHe3gD8N6peVKxUq22k/HwIqay/PW0srd5QNyT05G3jVrjcbpKvp4xmwi+eufV77KQyj6H8M5A6eyrquTXLd3nXXdDEX2vt426UnNOyXHtL51r23Lg1g1ztpfsOl1aJGacoLruKUizlrd1aYy4oWI5X6Hl7jSD4kgADb76tHUEU7QJWAnmmXSBpzKkmx7Me+bD0rRchAXDLY3G/21kqkseprQ8jxIiwijwBYi/vNZP4somsp4mx5da2yNExNeVmQ3rKPpGzLi46QDklkHu5/aTVZDb04zTFcSaR/5zE/E01FWLB0bRG3QADwFliZ39JK53Erb+2J/3dkv7H/d4SqZin7j/wBVv3TVw7bH/d2S/sf91hKpGJfuP/Vb901e0bb09+1aLDpLUhHavRWMz7XDfDyMjLpFmw82qRmB0JGsgS5JU3IvYAk2G9J5BmeJM5TFhkZhM0ceiPQUilVNSSK7MbLJF7YW+u45VMYzKIsQiCVA2ndTdgQSLGxUg7g2oQZDAjl1jUMSCSL9Dfbfa5AJt7RFzc1RLLqK7K53LN/KlTqw+GxIsttP1ri3j57qvCFidzqN6FTOAymKDVwkVNRubeXIDwUXNlGwubDeioQvFFChRihCOu4mN6TN6UhBBvapMN+kFr2uuFSmXgmVb+NXjJoOJOgPK9z6Lv8AhVHy9jxU9RWh9mkszP5aR79z91WWMT9BRyPGtiB2nJabBPwn24+ytkjaBYbL5dP8KZrOb7MfdS0WI1bE7cj9xpnJCVNeQMaMwdVdtG4pxIXI5g+oFM5ZWAAZbgctzceh8PKn8J1DekjGfUU5FIGHMBKBso7Bw6pWZ2NmJPjUzOwC7cv89KbRR+FPBcqRalVdQZnhztwA8El5zCRwWIQyILtcsBuNtzan2NIjkAPn9n+tRmFxIWRCwtpZSfHYg1MZ8g1E357g+u4qLKAHjLVMvylA3EJ1g8Xva96bZ9NrZEFr2ZifI7W+dRkWL2B6jamWJzEnEq3lb7aVTUTnyEt3NJ8Aktp7P2kxxGIJCG+4JU/MffTzDN7S9CL1H5gti/8AWDD33Bp3BJYg+VaKsjb8uxzBrf2I8L2U62SZvyKmuMMhPuo5pO83nSmXtzq4kL4qRzwMzY+NrpSVR9KmmUeJKxE+IIHvJpxmDWU0hFh9Sxjx+Q3NM0jGCDpZfzOB/wCoJQkMwS0tud1Hu2rmXDbcr+prvEsTOQOYU399N8UxAsL1oaXbMcTQfyj0QCmrLzBG1dyzgoq29m+/lSOgnz8hTxcARYyXUeAG/v8ACrOV0bS3bOYzA36WyHekaoZXhjquSAKmsfi9MT6SbBWJ+FRiy6BdbW+00GxuqGUsdyCAPWs9iFNJUzNmObQQAO0jl7rjxZp7FljHeiFG43olrrhYrztbT27P+7cl/ZP7rCVRJ37jf1W+Rq7fSE1styT9kP8ACwlZ/NJ3W/qt8jWhoB/TeKt6aXZht2r07is/JhLQdzRpucRh8UuokEIkSOsZkdmAUaSSCRsSQCrgc3mOJEUqooeIyhQGDR6WjXSZCdMxPEJOgDh6QDfWrF5jMmjnWPiawU7ylJJY2BKlT3omU8iR76KHIIVk4gD6/EyymwJDOFBayhmVSwAGogFr1nFUJj2R7QNiouI5S7LHIECSxuiyrqCssu7qLECZbK5DWA0m4qQyzJIcPfhKRcKu7O1lS+hF1k6Y11NZBZRqNgLmjoQvPWGwuEtYQRe9QfnTk4bDAfyMI/8AjT8KqkGZeddzZrtzq2fgUbnXDneJWybWUuxewVmU4f8A9KL/AKafhXGIxkQG0cf/ACJ+FVRcyPjRS5jfrS2YFA120ST3lNnEae1w30UricUjEdxLjkQoBB9RViyNLRD+lc/cPlVCw8xZwOpNvjWjYTCOkYNiF2FQfiMMjpWxNIFz6J6hn6cudoFJYRveR16+hFIYjGkyFbbAD7b/AIV1hG3+dLjBqSSBdj52t4bV5wCxjnbYvllyNx+qnmwNyk9fIDkOfrXEkjXsLkUqMIy/pJ72FNEMmrZh7t6VHGHXIIsOKAQdEodYINrVI4XFE81v6Vxg16FWY+V706kRwNo3Hraokrg7KwTT3A5FJDAjVcfA+fhS+PR3QAAsy93YeA60nh5mOwXT6XvUzk8mghWHME36XHjUd73Agnco8ryzrakKm5rhJ44mcJuAbA9T0v4b1WMhxryxh5D3yzH0s1gB8K1rNcLxVIJ7rAg289qx7svB+TkTduFKy/bcH51r/h6rjkikDwARv7dPdEVQXzNB3g5c8va6tOO76a+uwYeBB++kT09KWXFo8RBBRrWubWNvP3UzZu6N+VP00L9nonC1nHLkRlY9qsWopUsQelAXDCw260od1866w7XFjzqW+VzYTtC9uqRy4pS4xCaq6OJEMV/0yCqjw33PypXg232tUVicRrNtNz0sdvdRRsFXaLWNpufPL78lw5pPAIS58xzpTEwsTbn0FcZUCJLHwNS0Udrt15Dx91WddWfLTk5aC3abjwQNE2wuE0uq82JFwOQpeaLvEtyHKikbgjUT3rXPqdgPiRSzx3W53PT1qkmqnukbITkerfec87cB7Ll81FYtb78vAVE5gpCMfI2FS80mnnuflVe7RT2hbz2+NbClcWsvuATFW/Yhe7kVUJYmHMEeoNcKaGs+JohVO9wJuLrz9bB9JLWyzJP2U/wsJWcyS91vQ/I1oP0otbK8j/ZT/BwtZm0mx9D8qv6FwFN4pYl2RZetJu06GEvhXgm4YBkvLYKLG26qxLEiwFL5fnUjz8N4ggaMyrZiXQBlULOukBGbUxUAn+SfwpXMsnGIWK8kiFCHUoV9rSRch1ZTa9wbXB3Fc4HIOFI7rNMdba2VjEQSSDz4esiyhQC2y2AsALZxIXOT5y8sksciIrR6LmNy69/V3GJVbSLoBItazrvvR0tl2SrCztqkdnCrqkbUwSMsY0vYXCmSQ3a7HWbk0KELx4k1qJp70z4hoGSrw4kLZXSc9E64tAy0010eum/4gbb1yxT/AAM9nBtfy+VegOwWW8XL42cd86rX8FYhfsrzzliM80aJ7TMqj1YgffXqHs3EcPhkgszFR7drdfCsv8T1sMtNHE49bavzsAdPEK1onPbE7ZO8JPG5NGkbO6KLKSSNuQv0rLezeZjEFg1r6yT/AFWNxb7RWg/SLnBiwWI8CmkEdC9ltf8A4jWCdncfIMQvC5k7joR1vVfgNCyaknJNnEhrSdxAue43Cnx1skUjA7Pa/Y81ukYWO2iJfhcmu5Lsbs2gfzU0j/mY7A1U8T2gm/QvsLbDbz3qGxmPmc2dz6chTFL8NVE52nvaO+58Fd/Lm9yr+ufxQiwe3kHP22rn/wAXqTbit72uKz1Mrdjzv76eQ4FVsG3PW3KrCT4coowQZXOdwA9kClYTchaVluYJIAwZCevIH7akW5XNZ5gsJEdhqv5VJTNKI9KSNa1rP8gb1j6mgjEuwx5Gf5hb7qPJSDa6pSPa3th9UWfSNVrBPDW2xPp1rOewWZ96ZGPeezjzIvqt8b057WSScKRXG+3PnsRVIwmKaNw6mxU3H+PlW7gwqKliDMjtAEkZ3/eqrayf5WqYRoB65FahO4va5I8KLDSDe5t5WO1NsBjNcSvpI1D/AF3pwNRso2B51elo6PZBy45fbVaVrg5ocNCulDcrXHQ7Cu443vcEX8Da/wAas+U5Cpj1MN/0fPzNR+e5aI+Ww6VnWY5FPP0DRqbXIv5XSBK0u2QofEYgkWvYjnt1qNmmJ5sb11LiWvcbHrbkaCkuD3fU9BWup4GwN0AHclE3yT/s+hkclt7D51YBBYVB9lXtJINraR8Qf8TUpisxCm1YfHI5psQMcYvkLAcLJDbnJVvtpiCphjB9uRbnxsR+P2VMyYi3LnVe7W4hWkhLbMsiabeovepGTE6l5G/iKuKegLoImyDT34pmG/TSX5eiZY1iTVc7Uz91U8Tf4f61YAha58KpufzapiP5th+NaGpcI4NkdigYvLswEf5Ze6jaMV00l+g91ciqIgDRZFa/9JmAllyvJOFHJJbC76EZrXhwtr6Qbcj8Kzb/AGDiv/b4j/pS/wD5r1N2Txyw5PhJHvpTCYdjpBJsIk/zc2A5kgAmpLBZ8sr6Ujm03ZRKUOjWl9an9JSCrDvKBdbXuRd9lQ9jdkaLlkxxfaMNCWw00WpNIIaORyzMDojRAVJZiCOvLlXGR9oJpZlWRYwsgxVkUHVG2Dnjw7AvqIk1Fy2wW1rd7nUxmWTxz6eIGuhJUpJIjAkFTZo2U7gkWvScGQQo5dVIY731ybXIZtI1WXWwDPa2si7ajvUddUd2Zz2aZ5Y500uiQuRw5E0mUyhoxrJ4oUw7SqdLXNgLbipXLsnig1cJdOq17ljYLfSi6idKLc2QWVdRsBc0KELxTR0VChCFChQoQpnsdLpxsDc9Lqd/X/GvSgO1ChWQ+KGgdC7f1vZXFD+Ge37LOPpexjcOOEbI41t5kOVX4WJ99NeznZyKCMMAGYjckb/HwoUKtXfyMEgMeRcc7b83K2o2NMznEZgC3LVSf11rWFgPQVB43MCSQVWhQqzwGmic5zi3MK5tbROsgUMxB5AcqWxMKhuQNChTFU5wxRzATaw9Eb07wsxXl9m1SI3FChWUrQBITzTb1RvpFNoxbqQD6c6ztDuKFCtnQkmmhvw/9FZPGD/UdwW3ZHgRwF1d7UAbEbD0qRTIkIuLjyoUKxlfVTNqZLOP1H1Wme9w0KmcCmlFUcgAKie2DEKijkxIOw6WoUKiYT1q+O/EnyJUeL8YKt4TJUJuxJHhy+NSk+DUIQoAFuQo6FXFfW1ElRZzzYEWG7wU8nNUmLFFMRIo5aRb3mnZxBY773FChXp4Y13XIztr3JimcSHX/wAj6qLz/EaljuBcSJv151JLiCG2+FChXRG0EttlZJiJ6d/+vuk8aeo2NUDEyFnYnmST9tChUGt/CYFS44eswdqSoxQoVUrPL2J2D/8AK8D+y4f+ElFlUMkeIeIOnC1yzEaDrJmYyFdeu1g0v83koHnQoUIU/QoUKEIUKFChC//Z"/>
          <p:cNvSpPr>
            <a:spLocks noChangeAspect="1" noChangeArrowheads="1"/>
          </p:cNvSpPr>
          <p:nvPr/>
        </p:nvSpPr>
        <p:spPr bwMode="auto">
          <a:xfrm>
            <a:off x="143608" y="-1096963"/>
            <a:ext cx="3244362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" name="AutoShape 14" descr="data:image/jpeg;base64,/9j/4AAQSkZJRgABAQAAAQABAAD/2wCEAAkGBhQSERUUEhQUFRQWGBcWFRUWFxQdFxcXFBgYFRQYFBUYHCYeGBkjHBQUHy8gIycpLCwsFR4xNTAqNSYrLCkBCQoKDgwOGg8PGiolHyQqLiw0LDAvLSwwLC4vLC0sLC8sLCwpLywsLCwsLSosNCwsLCwsLC0sMCwsLCwsLCwsLP/AABEIALUBFgMBIgACEQEDEQH/xAAcAAAABwEBAAAAAAAAAAAAAAAAAQMEBQYHAgj/xABKEAACAQIEAwUEBQcJBgcAAAABAgMAEQQFEiETMUEGIlFhcTKBkbEHFKHB0SMkQnN0srMzUmJydcPh8PEVJYKSk8UWNVNUg6LS/8QAGwEAAQUBAQAAAAAAAAAAAAAAAAIDBAUGAQf/xAA5EQABAwIDBAgEBAYDAAAAAAABAAIDBBEFITESQVFhEyJxgZGhscEGFDLRM0Lh8BUjJDRSgnKSwv/aAAwDAQACEQMRAD8Aw2jCnnblzoVrnZXH5dgsJHhsRiYycUpbHKkfFusilYI1nRrRtHfWeZDHpQhZFR2p9nmWjD4iSJZElVGIWSNlZHXmrKykjcEbdDcdK1LJIsJ+arpyz6uYMPxHf6i0olYD6zxuLOkqgHV7IJ8BQhY/ahatP7Ktl4w0SSyYSOR8VOpkkw0M35MCPhcTW4aKMm9m3G5vaxNFCMOPrzYWHLuL9bQRR4qTCFFwxSQtwmeThnvaN0Y87UIWY0K03FYXCPikVhgEkky2cOI3gGHXGETCKzhjEj2EdjfnTTLcpw0CZemJODaQ45jMVmw8g+r2hA4zoxAS+vZj40IWe0Kv3bPPsuaKeGCJTLxRwpEw+HiWNEZtVpInYyqwsBcedQnYXL8O+I4mMkiTDwjiMsjfyrXtHGEF3cFratINlB8q6hVwV0K0fFy4OHHQTYf/AGfNhsW0Szo6KVw7qwWfRHLZoYzcsrEDYkfo1Ve2WZpLipBHHho445JEjOHRVVkDkIxK7PsB3qU3VChFFCtF7JJAMFAVXAM5ln+snEfUzMqgR8DhpiZYxYnX1tTmODCriMx4Ay6SQNh/q4mMCwWbfEcISScPbb2WPltUgOIyskrM65JrT+FhDisAcQuXq5ixX1pYWg4AIWT6vr0MYw3s23ve3lUfg4MskwOBhmKQ4h1mLYlCDocTuI0xkY30MmmzcwAOYp5z7gLllQRR1qSxYMT5gcOuXsRioRCJmw3DGHIfinDiV1jY3C8j4cqrP0jRQjERcAwENCpcQCEKr6mBDCGR49dgL6W6ilxOJNkFVM0VXjKFy5suijxVkmknmH1iMgywALHwzLEN3hJLeex09amHwuETF40Yf/Z8jJh8N9W4rQfV2k/JCcqXYIWtxDub399Je/khZfahWh5vj8PB9RmngwDyh5xiYcNwGRoDwwmoRMyh7NIVNwbgeFI5nkuBVosHh58O/HlM0uMcpaHDi/Ci1NyfRqZlFiWKr5UB/JFlRBTiMVdu3OCy+WATYCXDhoW4bRJrRpITtDIRKAZJRYhyt/aB6bx/0dFxjAY58PhjocGbEFQqKw0kpqIvJ3u6AfHoDVhTSdUutoub1VsQhHMEeopEwkC+k28bG3xrVPpAzEMuFVsRFNHFiN3bEQzYiQHSWkZYbrFDZSAtyb8+dS8ed4gZlM8+PwrZaWxNovreFYGJlk4SiJW1HmllAvUCpkLiHWXQFiixk8gT6A0SxkmwUk9RbetMyvM8QMqwKYDGYfDyKcT9YRsTh4nJaW8RYSMC3dvY+FNe1PbGXD5nK+CliaSXDwwSSoUYcQpHxGSRTp1a19rlzqGXEpSoLREDdSPUGkSN60D6Se0zvHBgjP8AWTAOJPPqDB53G6xsNtCAlRbmSaz7rUiZxLBcLg1Xqjs1jpxhMshgaJNeBWRmkieT+STCooULLHa/HJJJPIVJZpiMdDBLLx8K3DjeS31WYX0KWtf63te1RHZZrRZV/Zrf9vqa7SyfmeJ/UTfwmqhmq+jkDOxPNZcXSGcyzJhy0+JjDWDRCK+H1EAkhneSQtYWYKNN9Nje+yPZvtDJLi5ElMgUQQ6A8TopbU6vICyhbyN7Khj3UFt9QW0xxBkUMARZdiAeQ250qYweg+Hhyqem1VewObNNETK0hlMcMkl3V0DSq2rSQoMbXRrxckGm1tRoqtUcQW9gBc3NgBcnmT4nzoUIXh+hQoUIQo70VChCOhQtRUIR0KFHalWQioUdqFq6GlCKjBoWroClsYSVwo70L0YFC1TQ0pKO9c3rq1C1Lc02XEK6BogKO1PxgjNcXJNFXRFc2ph7TddQvQvQtR2rmyUIA04Q7UgBTiNasKUFCSlO1IaqeT4VgNxTQrUStjdtApVi3IrmgTXVq5IqtcwhdSinak770qo2pMjepE7SWNKSNV6e7OtaHKf7Nb/t9SfaGX80xP6ib+E1Q+TNaDKf7Ob5YCnmfS/muI/UTfwmrzrF5iyuDf8AirKFl4ie1Pc6En1U/WeHey8Hh/WdOqx/lNPW3s32vXGSy6cWv8qLwkT6+Jfjl4dHG1bXtr0aNtOvppq2QewvoPlSlbVQFWex8kbmaSJnCNotE3FLC2smSQyb8WS41Dpw1vvehVmoUIXhyhQoUIQoUKFCEdChQrqEKMULU4weFMjhRzJp1kbnusEAEmwXEGGZ/ZBPpSs2WSL7SkVrXYHskrsRyVFuTbck7fiafdoOwzxI7j8pGN77agP6Q6jzpp1fRRVPyshN8s91zuV43CmfQ+Sz+G5YaRXS1MdoMq4TAr7LX91RAFTzAWPsqaeJ0LzG/UI6FCulQnlT7WJhFRU/jyeUi+mm02FZfaBHrTzonW0TjontF3AgJIV1RAV0KUxqaXBoq6Nc0w8ZrqFAUKApFs11dxoSQBzNX/IuxTMgIQk/Gqh2eg14hB53+Fek8ihWOCNVG5UE286p8bxiTDYmCH6nE68ArrDmMZGZnNub2HqSsszPsiyL3geXK1ULP8q4RBAIB91q9Q4sDTuL+NYz9KeWKpYqLAWYe/nULBcflrZflKjMkEg9gU2o2KuFxLbOaL37FllcmuyK5NXLwVml2tcnnSi0medPzj+WFwar0rljWw+U/wBnN8sBS2eP+a4j9TN/DamuDP5tlP8AZ5+WAoZ2/wCbT/qZv4bV5rjLb4g3/VXlI28F+1WHOcZIMMTiDHAQBwdGMlVXax2eUQIVIG6qLhzsacdnsW4lmE0ztdcMV4uhdLSqxKKgAC3I9nc36mrDB7C+g+VKVulSqo9icXIzzK0omVUhPEWWSQNMxmE5OtQYHIWInDjaO62tqNxVuoUIXhyhQoUIQoUKOuoQFCjAowKWGkriIVPdkIdUpHkLe81BgVYuy8BVi/ja3xvU6liftEjcD6Kdhw2qlnat47MYYLApisNVy229wbW8rffU43eRl1eR25351EdnxaGMnqNR9TUhhZQ2o+HmflXjM0jjM8nPMq3nF3uPP3WJ9ucnMSOp5qbj0v8Agaz4Vpf0kZnqaQjodI9Nh91ZrXsNE6WSkifN9RCgYybzNJ12RfzQqy9iso48hsCxFrAedVutM+hTaaUgXsBb1O1q7X1DqSlknbq0fp7qHQW6dpIva58lYYezOhbvHpvYWtc+Q9TY1G552TDxteMr4E+PStXEbmxKjc7bjn91NMzQtG6yKLW2sb7ivNY8brI5elLjrvJstL870nUeAQdV5amjKsVPMG1c3qW7VQacVIP6VRJr1gO2gHN0Nj4rIzM6ORzOBIRE0VHaipo3um0L0VHQpFiV1O8qxnClR/Ai/p1r0l2czASQRmM3FgNq80QYVnNlUsfAAmt0+h3J5o8NJxbjvAqh5hSPDpWa+KKUS0rX36zTkON9fC1/FWtFI4Mcwjq6356efsrmCwvy8edZB9L+arqWIG7Wu3kL3FbNwd7BLGsa+l/sZIuJEsas4kW7AC+m23w2rNfDLAK3acdGm3C/Dwv3qVJI7o3BmpHlvWW3oiaWlgK7EEetJWrfvY4aqi0XaGuCd67WuTzpyYERhcGq9GRtbC5R/Z5/dwNIZxL+bz/qZf4bV27WwmUfsB/dwNMs2k/N5v1Uv8NqwGLNvWg9i01A29N4q+ZlmUpw5JWXDOqgookwuqWwJIBJYWUDURsSOVN+zWcyyTRmSXUJUxZZLKFU4bExQwlBYMupHYkMTc+Fqs7YRJI1WRFdbKbMoIuORsetdDAR6mfQmpipZtK6mKbIWNrkjpflWyWbVd7E4yYqUxEhllEcEjOssckZEocdxkiSxLROStmFilmNzYVZMPhETVoRV1MWbSoGpm5s1ubGw350KELxDQoUKEIUdFQoQuq6FcilsPAXYKouTyAqTECTZctfII4ItTADqau+U4DRYdBzJpXs92SWLS8lmbw6D8TU7jcFZdQsADuPs++lfxSGJ/ywObsr7r6WWswvDzAOklHWOnJaVkKh8MhXcW28x1rrMG4ULsFsbfPb76qn0dZ+AWw7t/Sjv/8AYffVr7T41UwkzG266RfqW22868zrMNdBWGnOpOXME5fZNSscyo2ToT6lZJneAEhNhcb/AG1n2ZYIxuR06VomFbfqQefgPCnuYZNHN3GUHYXPUE77GvR3Yg2hDaebMAfVwtxCnYhh4qm3GThvWSWq4/Rj2gGHxQRvZlIW/g36N/LeoDMsjePEtAAWYNZQBuQdwbehq7dm/o/VAr4g3ckWQE2XzJHM0vE56UUrhO7qvGVsyd4I9b6LM0VNMZuqPpNjfTmFtP1gFV38+VM89l0RtILna6j/AFpfCTFVFrEWHOks3N4mJ8Pma8eDgSL55jyVnG20g4XXnjP8kxTSPLJGe8Se7uPsqDkw7L7QI9Rat5wzDUwIvp+wD79wKa5xlMWIQoyrvfewuPAg16LT/E7bhk0VhxB0HZ+qJ8Ia9xc1xuc81hZor0vjcOY3ZDzUkH3Gm961Mhss2QQbFdItyAOtaR2X+jVDY4kktYNoGwF+hPWql2JwYkxaX9lLu3ovL7bVr+WS6nLeNyPcNqzWN4jLTsDIDYkXv5C3DQq+wyiY9hleL7gn+AymHDxExRLt+iALk+BNOMixEsLmVuTDeMdR438RSeExN2kB5avmKbQzc7m1qwnSylxc43dlmcyrjo7tLDofRXqPNoinE1AKOZPTyPnVC7R5rJJNxVUtGbBbdF6X9efvpmcUDIVYalG+m5AJ8SBzqRTMgVNgAPC1THTPbbbbca201GSTBRindtDP2H3Udjez0Ey/lVUk+QuPfWYdsuyq4fvxElD0PS/nWkzSln8iQPtqHz7CiSKRD5kfdV5g1RM2URyPJYdx3XyBHCxsnKqibPGbjrWyWTLXJO9KOliR4Ul1rWzXDQ0rEjVehcW1sHk/7Af3cFUZmkn5Cb9VJ+41P8ya2Cyf9hP7mCqGzOT8hL+qk/casXiTL1YPYtZhrb0nitVxeaStCNCz4dhYIGSBnmYqdKRgO4AuLsSBYXN1ALBPJ82xP1zhTjZ45324ZiBglhjUQMDrPdm7/E5MO7YDeaxWUwzogmijkC2Kh1BsSLEi/LajiyWBWLrDGGOklgqgkr7NzbpWpWUTbs3i5ZIn4zKzrNNGWRSikRyFVspZiNgObH1o6kYYFS4VQtyWNgBdmN2Jt1J3JoUIXiCjoqFCEdCio66hGtWvsHhgZHc81AA9/wDpVUFXHsPsG3tqO1/L/WpDG7UbhyKscLaHVTb8z5K7iXp4j4j8RSmGbiLIjbnSfs/yKZBrEeRuV+9fEeVLmUQnWd7g7eIIsvxrMyUoA2W/Ufp43B9xZbYhNZsAqaXiLKwNwb3N/Kn2eZ7LiUijkGlV3Yj9JuVz4bfOu+zeVGfUSR5X6Xp/iMkVkJU7rswPjyP20qbEY6eobHP1nMJ628X9bc96Zc6PbG1qPdRLMqxnTyBX328acYCS1mbn7R9T/r9lR7waeW6338PUVMYbBAG+zX3H80DxPjUat6NkNg6+0Sb792R57066wCergo1kaQoOIwHe6kAcvKuy63S3K4pw2mRRv/nxFRAbRIqnxH2VnWbU2pJIHkPsojBe6ssOciFdLqWUHusLXF97G9RuZdoDMyqoKoDffmT4nyFNMTibkr0IHxFR7SWvXYYAcyM1yOlYDtkZp1xtnb+c32A3osNOFXUTa+wv5C3zv8Kbue6g8d/sNSEOG1lVtsANvQb/AOfKpEga1vW3nyGXspDrAZrPs87HtPiXkQ2Vzq+ze321XMy7LyxC9rjfl5VvqdlGCg7BrL9hLcvfTfOeyBZD7IBJJA8COXx+daCm+JQ0tjmYNkAC+d8t6o5aaimJsbEk533rHewUdjK/kF+8/dWk5PJ7B8D9hql5Zgfq4deutvhew+VXHJobqp6VK+I4mtha8byM+4qypITDStY7X7p8j6ZHH877qSmffyakcwxHfJHjTJ5ydveKyUVO5/W5KS1l80pxLSn0HypTi25AH301uS9/K32UmXNWRpukLbHcE7ZORKSygCxvemOYS95vMU/yhNUgv05/KmubYYKze+p1BsRVvRO1t53ugEbVlmPaHC6JSRybf39aiBzq4doMLrQnqu4++qeedbOvYQQ7isRiMHQ1DgNDmt9zg/mOT/sJ/cwVQOYv+Rl/VyfuGprPj+Y5N+xH9zB1Xcwf8jL+rk/cNZqekMkm2tBhf9n4raMVn5MOqEmMrpB+sYbEguWBCRxI3DLuxFu6Tbw3pTKcfiHxDrIYtCxqzKqMGjkkIKx8Xisr6VDXIUX1IRbcU9xmTRzrHxA103VkkljYErpNmiZTuCRa9LxZai6tIILMrsQz3ZlVIwWN7nuxoCDsbb3qyWQUN2S7QyYkNxAnsQyDSrpbja7qA7HioNG069yS50+yaKpfLsmigvwl06rDcs1lW+hF1E6Y1udKCyrqNgLmhQheKaFdaa60+dOCMlcuk6O1KWFALTggJRdcAVduzOGHAXnrJJAAvcX6jpVPAq6ZJJaFbbbdOZqwggLGktOaucFAdUE8vcKwxQiw1o6Hxt3f8Kc4/C8RQF3IBa3jYU1wkh0kg725Akn8KksrxAQrJY90gkW6cm+yspWulhkEwNy05a2zHPO3eVrzcC4Ux2ayeVoXKWuSNz0sD4e6rM3Z02YAi8ibqTtqA2a/Su8oKaRwmupuRsRzPKx8OXuqQ4wVt2UevOsRNUGaZz5BmXdn70WdqKiQvNslQc/7JPHEX1qN9/O/hUdhsK/DUF1A8Dff1/Crn2zYcIKbkuRptysCCxPuqmYiO425Dqb/AHVb09XJJEInH8xtkCdLK2pJHyx7TuKloJdrEg36jx6WpvmcPdDX3VvfY+furjIkVtQO/UaSff8AMVNT4JeG439m/wAN6rpHfKz24H1/Rdc4Meq5I3WkWN66bbak771YxsUsBOBuy+VWHJbccAj9HV679PhVZjO9W7KYLxJJ+kpKn0Jvaq+t6re63uolWbM7claYnLA3UgeNJ41yBYja3Om8mIVU3YC/iaZZnmSrh3fUCEViTfbYE8/dUEPL2hoBufv2LPNj61911VMH2ehlRyw34kh1DY7sT8K5xOHXD2RWJNg2/QEkD5Gm/wBG2dfWYH1Hvq7av+I6hby3I91S+fwjh6uoIF/I1b1T6iOqdSTuJAOl8r7rforqGcSOFj1Sq/ipbmmpk7woYhtr+FNZHvvWnw+hBZnzCswpCdzrFuWxollUHfkfDpSEE97CunF+QJpv5UNcIpBawtcG3eUJbCT3bRH+kfsFT5yBJUDsx3HKq/k8qqx1HSb9duVXbA2aIEHbf51RYy99NUAxXFvzbzzuolS8ssQsf+knAiHh6LgNe4vzIqida0L6XH78SdQCfiaz6tjRyyS0cTpCTlv7T7LI4kb1Lu70W59pGtgMm/Yj/DwdVfHSfkpP6j/umrJ2sNsvyb9j/u8JVQxcn5N/6j/umrOCHaj2loML/sz3resdnJkiAibEwybBFMGl5XKnSqcdCukWuzW2G5K86S7MZ1LJMyzs4YnEBV0w8FhhZxAzQMp4otddQl5l7rYAipzFZTDOirPFHKosQJERgDa1wGBsa7jymFWLCKIM2gswRATwxaO5tc6RsPDpVesgoXsZ2hbF/WS59iYBFKMhSNoYnRW1AEtcuTfe5ttsKFWJIQCxAALG7EAXY2C3bxNlUX8FHhQoQvEFFQo6EIGlEG1BYvOlVQcr1YU9O+9zZJJRBa0b6P4oXjGuzMptpY7DzI61Q4sICQL1ccow6wqqAC5I1N1N6lV9LJJTOja7ZJ3jXmrvBYXmUv3WsVrMCRFbJo9Ft8hUXmGSgAsgF/C9hbrv0qHyuCS9wDa/PlYeI8am8esrx2G562Iua8ilgdTT7IkBF9futBsGN2TlK9k4HWG7gi57gP8ANIHI/GrAyC9yoJ8bCqblOezYeNY5Y9S6tjqGpR4W8PU1PYTtBG50ElH6K4sT6dD7qZqInNkc4Zg55Zj3VXUwyF5fbLkmvavAO68W9ljVj8vwqqYbCM7hJAQCLqQLg9fQVO9pc5Mkhw4No47GT+kwsQCfAG3vFRRxhNtN7KLFvG+5tUtt4o7DUi9zu4W/enlYUgkbEAe7kEnNlzYeWJl70ZfS5UcgwIGq3TVp3q0xxrpIa+4I+NV7BYokken4feKmsHjAdjz+YqFWSPkDdrUb+O9cna/eVV8ZgCjab+l/xpoUtzq74/LROlr6XHst4eXpVKx2GkSTQ473pz87+FWeHy/MjZLgCFLp5xILHVBOdT2XY8RwksbDV+F/xqGTDhCAxuSLjw8PupLHRu4ATZADqbzPQDqfxpRgZUSCMus3ilyNEgsVpsmHVlsAHWwI5EH0qH7Q4GE4SZZbLEVII8+gFutwKgcr7R/VFCgmRLCwY2APWx3I9KYZ/mn1tTqbSP0FHsqep6Xv50xT4e75hj7kM2h1gOfDiqplFIH2J6vH9FUOwjyYLGhXB4M91Vv0bg9256Hp761HPYdWHe3gD8N6peVKxUq22k/HwIqay/PW0srd5QNyT05G3jVrjcbpKvp4xmwi+eufV77KQyj6H8M5A6eyrquTXLd3nXXdDEX2vt426UnNOyXHtL51r23Lg1g1ztpfsOl1aJGacoLruKUizlrd1aYy4oWI5X6Hl7jSD4kgADb76tHUEU7QJWAnmmXSBpzKkmx7Me+bD0rRchAXDLY3G/21kqkseprQ8jxIiwijwBYi/vNZP4somsp4mx5da2yNExNeVmQ3rKPpGzLi46QDklkHu5/aTVZDb04zTFcSaR/5zE/E01FWLB0bRG3QADwFliZ39JK53Erb+2J/3dkv7H/d4SqZin7j/wBVv3TVw7bH/d2S/sf91hKpGJfuP/Vb901e0bb09+1aLDpLUhHavRWMz7XDfDyMjLpFmw82qRmB0JGsgS5JU3IvYAk2G9J5BmeJM5TFhkZhM0ceiPQUilVNSSK7MbLJF7YW+u45VMYzKIsQiCVA2ndTdgQSLGxUg7g2oQZDAjl1jUMSCSL9Dfbfa5AJt7RFzc1RLLqK7K53LN/KlTqw+GxIsttP1ri3j57qvCFidzqN6FTOAymKDVwkVNRubeXIDwUXNlGwubDeioQvFFChRihCOu4mN6TN6UhBBvapMN+kFr2uuFSmXgmVb+NXjJoOJOgPK9z6Lv8AhVHy9jxU9RWh9mkszP5aR79z91WWMT9BRyPGtiB2nJabBPwn24+ytkjaBYbL5dP8KZrOb7MfdS0WI1bE7cj9xpnJCVNeQMaMwdVdtG4pxIXI5g+oFM5ZWAAZbgctzceh8PKn8J1DekjGfUU5FIGHMBKBso7Bw6pWZ2NmJPjUzOwC7cv89KbRR+FPBcqRalVdQZnhztwA8El5zCRwWIQyILtcsBuNtzan2NIjkAPn9n+tRmFxIWRCwtpZSfHYg1MZ8g1E357g+u4qLKAHjLVMvylA3EJ1g8Xva96bZ9NrZEFr2ZifI7W+dRkWL2B6jamWJzEnEq3lb7aVTUTnyEt3NJ8Aktp7P2kxxGIJCG+4JU/MffTzDN7S9CL1H5gti/8AWDD33Bp3BJYg+VaKsjb8uxzBrf2I8L2U62SZvyKmuMMhPuo5pO83nSmXtzq4kL4qRzwMzY+NrpSVR9KmmUeJKxE+IIHvJpxmDWU0hFh9Sxjx+Q3NM0jGCDpZfzOB/wCoJQkMwS0tud1Hu2rmXDbcr+prvEsTOQOYU399N8UxAsL1oaXbMcTQfyj0QCmrLzBG1dyzgoq29m+/lSOgnz8hTxcARYyXUeAG/v8ACrOV0bS3bOYzA36WyHekaoZXhjquSAKmsfi9MT6SbBWJ+FRiy6BdbW+00GxuqGUsdyCAPWs9iFNJUzNmObQQAO0jl7rjxZp7FljHeiFG43olrrhYrztbT27P+7cl/ZP7rCVRJ37jf1W+Rq7fSE1styT9kP8ACwlZ/NJ3W/qt8jWhoB/TeKt6aXZht2r07is/JhLQdzRpucRh8UuokEIkSOsZkdmAUaSSCRsSQCrgc3mOJEUqooeIyhQGDR6WjXSZCdMxPEJOgDh6QDfWrF5jMmjnWPiawU7ylJJY2BKlT3omU8iR76KHIIVk4gD6/EyymwJDOFBayhmVSwAGogFr1nFUJj2R7QNiouI5S7LHIECSxuiyrqCssu7qLECZbK5DWA0m4qQyzJIcPfhKRcKu7O1lS+hF1k6Y11NZBZRqNgLmjoQvPWGwuEtYQRe9QfnTk4bDAfyMI/8AjT8KqkGZeddzZrtzq2fgUbnXDneJWybWUuxewVmU4f8A9KL/AKafhXGIxkQG0cf/ACJ+FVRcyPjRS5jfrS2YFA120ST3lNnEae1w30UricUjEdxLjkQoBB9RViyNLRD+lc/cPlVCw8xZwOpNvjWjYTCOkYNiF2FQfiMMjpWxNIFz6J6hn6cudoFJYRveR16+hFIYjGkyFbbAD7b/AIV1hG3+dLjBqSSBdj52t4bV5wCxjnbYvllyNx+qnmwNyk9fIDkOfrXEkjXsLkUqMIy/pJ72FNEMmrZh7t6VHGHXIIsOKAQdEodYINrVI4XFE81v6Vxg16FWY+V706kRwNo3Hraokrg7KwTT3A5FJDAjVcfA+fhS+PR3QAAsy93YeA60nh5mOwXT6XvUzk8mghWHME36XHjUd73Agnco8ryzrakKm5rhJ44mcJuAbA9T0v4b1WMhxryxh5D3yzH0s1gB8K1rNcLxVIJ7rAg289qx7svB+TkTduFKy/bcH51r/h6rjkikDwARv7dPdEVQXzNB3g5c8va6tOO76a+uwYeBB++kT09KWXFo8RBBRrWubWNvP3UzZu6N+VP00L9nonC1nHLkRlY9qsWopUsQelAXDCw260od1866w7XFjzqW+VzYTtC9uqRy4pS4xCaq6OJEMV/0yCqjw33PypXg232tUVicRrNtNz0sdvdRRsFXaLWNpufPL78lw5pPAIS58xzpTEwsTbn0FcZUCJLHwNS0Udrt15Dx91WddWfLTk5aC3abjwQNE2wuE0uq82JFwOQpeaLvEtyHKikbgjUT3rXPqdgPiRSzx3W53PT1qkmqnukbITkerfec87cB7Ll81FYtb78vAVE5gpCMfI2FS80mnnuflVe7RT2hbz2+NbClcWsvuATFW/Yhe7kVUJYmHMEeoNcKaGs+JohVO9wJuLrz9bB9JLWyzJP2U/wsJWcyS91vQ/I1oP0otbK8j/ZT/BwtZm0mx9D8qv6FwFN4pYl2RZetJu06GEvhXgm4YBkvLYKLG26qxLEiwFL5fnUjz8N4ggaMyrZiXQBlULOukBGbUxUAn+SfwpXMsnGIWK8kiFCHUoV9rSRch1ZTa9wbXB3Fc4HIOFI7rNMdba2VjEQSSDz4esiyhQC2y2AsALZxIXOT5y8sksciIrR6LmNy69/V3GJVbSLoBItazrvvR0tl2SrCztqkdnCrqkbUwSMsY0vYXCmSQ3a7HWbk0KELx4k1qJp70z4hoGSrw4kLZXSc9E64tAy0010eum/4gbb1yxT/AAM9nBtfy+VegOwWW8XL42cd86rX8FYhfsrzzliM80aJ7TMqj1YgffXqHs3EcPhkgszFR7drdfCsv8T1sMtNHE49bavzsAdPEK1onPbE7ZO8JPG5NGkbO6KLKSSNuQv0rLezeZjEFg1r6yT/AFWNxb7RWg/SLnBiwWI8CmkEdC9ltf8A4jWCdncfIMQvC5k7joR1vVfgNCyaknJNnEhrSdxAue43Cnx1skUjA7Pa/Y81ukYWO2iJfhcmu5Lsbs2gfzU0j/mY7A1U8T2gm/QvsLbDbz3qGxmPmc2dz6chTFL8NVE52nvaO+58Fd/Lm9yr+ufxQiwe3kHP22rn/wAXqTbit72uKz1Mrdjzv76eQ4FVsG3PW3KrCT4coowQZXOdwA9kClYTchaVluYJIAwZCevIH7akW5XNZ5gsJEdhqv5VJTNKI9KSNa1rP8gb1j6mgjEuwx5Gf5hb7qPJSDa6pSPa3th9UWfSNVrBPDW2xPp1rOewWZ96ZGPeezjzIvqt8b057WSScKRXG+3PnsRVIwmKaNw6mxU3H+PlW7gwqKliDMjtAEkZ3/eqrayf5WqYRoB65FahO4va5I8KLDSDe5t5WO1NsBjNcSvpI1D/AF3pwNRso2B51elo6PZBy45fbVaVrg5ocNCulDcrXHQ7Cu443vcEX8Da/wAas+U5Cpj1MN/0fPzNR+e5aI+Ww6VnWY5FPP0DRqbXIv5XSBK0u2QofEYgkWvYjnt1qNmmJ5sb11LiWvcbHrbkaCkuD3fU9BWup4GwN0AHclE3yT/s+hkclt7D51YBBYVB9lXtJINraR8Qf8TUpisxCm1YfHI5psQMcYvkLAcLJDbnJVvtpiCphjB9uRbnxsR+P2VMyYi3LnVe7W4hWkhLbMsiabeovepGTE6l5G/iKuKegLoImyDT34pmG/TSX5eiZY1iTVc7Uz91U8Tf4f61YAha58KpufzapiP5th+NaGpcI4NkdigYvLswEf5Ze6jaMV00l+g91ciqIgDRZFa/9JmAllyvJOFHJJbC76EZrXhwtr6Qbcj8Kzb/AGDiv/b4j/pS/wD5r1N2Txyw5PhJHvpTCYdjpBJsIk/zc2A5kgAmpLBZ8sr6Ujm03ZRKUOjWl9an9JSCrDvKBdbXuRd9lQ9jdkaLlkxxfaMNCWw00WpNIIaORyzMDojRAVJZiCOvLlXGR9oJpZlWRYwsgxVkUHVG2Dnjw7AvqIk1Fy2wW1rd7nUxmWTxz6eIGuhJUpJIjAkFTZo2U7gkWvScGQQo5dVIY731ybXIZtI1WXWwDPa2si7ajvUddUd2Zz2aZ5Y500uiQuRw5E0mUyhoxrJ4oUw7SqdLXNgLbipXLsnig1cJdOq17ljYLfSi6idKLc2QWVdRsBc0KELxTR0VChCFChQoQpnsdLpxsDc9Lqd/X/GvSgO1ChWQ+KGgdC7f1vZXFD+Ge37LOPpexjcOOEbI41t5kOVX4WJ99NeznZyKCMMAGYjckb/HwoUKtXfyMEgMeRcc7b83K2o2NMznEZgC3LVSf11rWFgPQVB43MCSQVWhQqzwGmic5zi3MK5tbROsgUMxB5AcqWxMKhuQNChTFU5wxRzATaw9Eb07wsxXl9m1SI3FChWUrQBITzTb1RvpFNoxbqQD6c6ztDuKFCtnQkmmhvw/9FZPGD/UdwW3ZHgRwF1d7UAbEbD0qRTIkIuLjyoUKxlfVTNqZLOP1H1Wme9w0KmcCmlFUcgAKie2DEKijkxIOw6WoUKiYT1q+O/EnyJUeL8YKt4TJUJuxJHhy+NSk+DUIQoAFuQo6FXFfW1ElRZzzYEWG7wU8nNUmLFFMRIo5aRb3mnZxBY773FChXp4Y13XIztr3JimcSHX/wAj6qLz/EaljuBcSJv151JLiCG2+FChXRG0EttlZJiJ6d/+vuk8aeo2NUDEyFnYnmST9tChUGt/CYFS44eswdqSoxQoVUrPL2J2D/8AK8D+y4f+ElFlUMkeIeIOnC1yzEaDrJmYyFdeu1g0v83koHnQoUIU/QoUKEIUKFChC//Z"/>
          <p:cNvSpPr>
            <a:spLocks noChangeAspect="1" noChangeArrowheads="1"/>
          </p:cNvSpPr>
          <p:nvPr/>
        </p:nvSpPr>
        <p:spPr bwMode="auto">
          <a:xfrm>
            <a:off x="284285" y="-944563"/>
            <a:ext cx="3244362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320852" y="1304334"/>
            <a:ext cx="86603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000FF"/>
                </a:solidFill>
              </a:rPr>
              <a:t>Long-term cooperation in organising joint Workshops for Secondary School  teachers with </a:t>
            </a:r>
            <a:r>
              <a:rPr lang="en-GB" dirty="0" err="1">
                <a:solidFill>
                  <a:srgbClr val="0000FF"/>
                </a:solidFill>
              </a:rPr>
              <a:t>Earsel</a:t>
            </a:r>
            <a:r>
              <a:rPr lang="en-GB" dirty="0">
                <a:solidFill>
                  <a:srgbClr val="0000FF"/>
                </a:solidFill>
              </a:rPr>
              <a:t> (</a:t>
            </a:r>
            <a:r>
              <a:rPr lang="en-US" dirty="0">
                <a:solidFill>
                  <a:srgbClr val="0000FF"/>
                </a:solidFill>
              </a:rPr>
              <a:t>European Association of </a:t>
            </a:r>
            <a:r>
              <a:rPr lang="en-US" dirty="0" smtClean="0">
                <a:solidFill>
                  <a:srgbClr val="0000FF"/>
                </a:solidFill>
              </a:rPr>
              <a:t>Remote </a:t>
            </a:r>
            <a:r>
              <a:rPr lang="en-US" dirty="0">
                <a:solidFill>
                  <a:srgbClr val="0000FF"/>
                </a:solidFill>
              </a:rPr>
              <a:t>Sensing Laboratories</a:t>
            </a:r>
            <a:r>
              <a:rPr lang="en-GB" dirty="0">
                <a:solidFill>
                  <a:srgbClr val="0000FF"/>
                </a:solidFill>
              </a:rPr>
              <a:t>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262254" y="2071646"/>
            <a:ext cx="2718939" cy="424731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indent="0">
              <a:buNone/>
            </a:pPr>
            <a:r>
              <a:rPr lang="en-GB" b="1" i="1" dirty="0">
                <a:solidFill>
                  <a:srgbClr val="00B050"/>
                </a:solidFill>
              </a:rPr>
              <a:t>R</a:t>
            </a:r>
            <a:r>
              <a:rPr lang="en-GB" b="1" i="1" dirty="0" smtClean="0">
                <a:solidFill>
                  <a:srgbClr val="00B050"/>
                </a:solidFill>
              </a:rPr>
              <a:t>ecent </a:t>
            </a:r>
            <a:r>
              <a:rPr lang="en-GB" b="1" i="1" dirty="0" err="1">
                <a:solidFill>
                  <a:srgbClr val="00B050"/>
                </a:solidFill>
              </a:rPr>
              <a:t>Earsel</a:t>
            </a:r>
            <a:r>
              <a:rPr lang="en-GB" b="1" i="1" dirty="0">
                <a:solidFill>
                  <a:srgbClr val="00B050"/>
                </a:solidFill>
              </a:rPr>
              <a:t> Workshop and </a:t>
            </a:r>
            <a:r>
              <a:rPr lang="en-GB" b="1" i="1" dirty="0" smtClean="0">
                <a:solidFill>
                  <a:srgbClr val="00B050"/>
                </a:solidFill>
              </a:rPr>
              <a:t>Trainings:</a:t>
            </a:r>
            <a:r>
              <a:rPr lang="en-GB" b="1" i="1" dirty="0">
                <a:solidFill>
                  <a:srgbClr val="00B050"/>
                </a:solidFill>
              </a:rPr>
              <a:t> Bonn (June 2016), </a:t>
            </a:r>
            <a:r>
              <a:rPr lang="en-GB" b="1" i="1" dirty="0" err="1">
                <a:solidFill>
                  <a:srgbClr val="00B050"/>
                </a:solidFill>
              </a:rPr>
              <a:t>Bejing</a:t>
            </a:r>
            <a:r>
              <a:rPr lang="en-GB" b="1" i="1" dirty="0">
                <a:solidFill>
                  <a:srgbClr val="00B050"/>
                </a:solidFill>
              </a:rPr>
              <a:t> (July </a:t>
            </a:r>
            <a:r>
              <a:rPr lang="en-GB" b="1" i="1" dirty="0" smtClean="0">
                <a:solidFill>
                  <a:srgbClr val="00B050"/>
                </a:solidFill>
              </a:rPr>
              <a:t>2016) and </a:t>
            </a:r>
            <a:r>
              <a:rPr lang="en-GB" b="1" i="1" dirty="0" err="1" smtClean="0">
                <a:solidFill>
                  <a:srgbClr val="00B050"/>
                </a:solidFill>
              </a:rPr>
              <a:t>Frascati</a:t>
            </a:r>
            <a:r>
              <a:rPr lang="en-GB" b="1" i="1" dirty="0" smtClean="0">
                <a:solidFill>
                  <a:srgbClr val="00B050"/>
                </a:solidFill>
              </a:rPr>
              <a:t>(Rome)/ESRIN </a:t>
            </a:r>
            <a:r>
              <a:rPr lang="en-GB" b="1" i="1" dirty="0">
                <a:solidFill>
                  <a:srgbClr val="00B050"/>
                </a:solidFill>
              </a:rPr>
              <a:t>on RS for Archaeology (November 2015)</a:t>
            </a:r>
          </a:p>
          <a:p>
            <a:pPr marL="0" indent="0">
              <a:buNone/>
            </a:pPr>
            <a:endParaRPr lang="en-GB" b="1" i="1" dirty="0">
              <a:solidFill>
                <a:srgbClr val="00B050"/>
              </a:solidFill>
            </a:endParaRPr>
          </a:p>
          <a:p>
            <a:pPr marL="0" indent="0">
              <a:buNone/>
            </a:pPr>
            <a:r>
              <a:rPr lang="en-GB" b="1" i="1" dirty="0" smtClean="0">
                <a:solidFill>
                  <a:srgbClr val="FF0000"/>
                </a:solidFill>
              </a:rPr>
              <a:t>Upcoming event:</a:t>
            </a:r>
          </a:p>
          <a:p>
            <a:pPr marL="0" indent="0">
              <a:buNone/>
            </a:pPr>
            <a:r>
              <a:rPr lang="en-GB" b="1" i="1" dirty="0" smtClean="0">
                <a:solidFill>
                  <a:srgbClr val="FF0000"/>
                </a:solidFill>
              </a:rPr>
              <a:t>3</a:t>
            </a:r>
            <a:r>
              <a:rPr lang="en-GB" b="1" i="1" baseline="30000" dirty="0" smtClean="0">
                <a:solidFill>
                  <a:srgbClr val="FF0000"/>
                </a:solidFill>
              </a:rPr>
              <a:t>rd</a:t>
            </a:r>
            <a:r>
              <a:rPr lang="en-GB" b="1" i="1" dirty="0" smtClean="0">
                <a:solidFill>
                  <a:srgbClr val="FF0000"/>
                </a:solidFill>
              </a:rPr>
              <a:t> Student Workshop on Ecology and Optics of the Coastal Zones (10-13 July 2017, Kaliningrad, Russia)</a:t>
            </a:r>
            <a:endParaRPr lang="en-GB" b="1" i="1" dirty="0">
              <a:solidFill>
                <a:srgbClr val="FF000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285" y="1882999"/>
            <a:ext cx="5202115" cy="4954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7183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2"/>
          <p:cNvSpPr>
            <a:spLocks noGrp="1"/>
          </p:cNvSpPr>
          <p:nvPr>
            <p:ph type="title"/>
          </p:nvPr>
        </p:nvSpPr>
        <p:spPr>
          <a:xfrm>
            <a:off x="1447800" y="128223"/>
            <a:ext cx="6044455" cy="830997"/>
          </a:xfrm>
        </p:spPr>
        <p:txBody>
          <a:bodyPr/>
          <a:lstStyle/>
          <a:p>
            <a:r>
              <a:rPr lang="en-GB" sz="22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(</a:t>
            </a:r>
            <a:r>
              <a:rPr lang="en-GB" sz="22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2</a:t>
            </a:r>
            <a:r>
              <a:rPr lang="en-GB" sz="22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) Education </a:t>
            </a:r>
            <a:r>
              <a:rPr lang="en-GB" sz="22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in the frame of </a:t>
            </a:r>
            <a:r>
              <a:rPr lang="en-GB" sz="22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European Cooperation:  EGU/GIFT network</a:t>
            </a:r>
          </a:p>
        </p:txBody>
      </p:sp>
      <p:sp>
        <p:nvSpPr>
          <p:cNvPr id="2" name="AutoShape 12" descr="data:image/jpeg;base64,/9j/4AAQSkZJRgABAQAAAQABAAD/2wCEAAkGBhQSERUUEhQUFRQWGBcWFRUWFxQdFxcXFBgYFRQYFBUYHCYeGBkjHBQUHy8gIycpLCwsFR4xNTAqNSYrLCkBCQoKDgwOGg8PGiolHyQqLiw0LDAvLSwwLC4vLC0sLC8sLCwpLywsLCwsLSosNCwsLCwsLC0sMCwsLCwsLCwsLP/AABEIALUBFgMBIgACEQEDEQH/xAAcAAAABwEBAAAAAAAAAAAAAAAAAQMEBQYHAgj/xABKEAACAQIEAwUEBQcJBgcAAAABAgMAEQQFEiETMUEGIlFhcTKBkbEHFKHB0SMkQnN0srMzUmJydcPh8PEVJYKSk8UWNVNUg6LS/8QAGwEAAQUBAQAAAAAAAAAAAAAAAAIDBAUGAQf/xAA5EQABAwIDBAgEBAYDAAAAAAABAAIDBBEFITESQVFhEyJxgZGhscEGFDLRM0Lh8BUjJDRSgnKSwv/aAAwDAQACEQMRAD8Aw2jCnnblzoVrnZXH5dgsJHhsRiYycUpbHKkfFusilYI1nRrRtHfWeZDHpQhZFR2p9nmWjD4iSJZElVGIWSNlZHXmrKykjcEbdDcdK1LJIsJ+arpyz6uYMPxHf6i0olYD6zxuLOkqgHV7IJ8BQhY/ahatP7Ktl4w0SSyYSOR8VOpkkw0M35MCPhcTW4aKMm9m3G5vaxNFCMOPrzYWHLuL9bQRR4qTCFFwxSQtwmeThnvaN0Y87UIWY0K03FYXCPikVhgEkky2cOI3gGHXGETCKzhjEj2EdjfnTTLcpw0CZemJODaQ45jMVmw8g+r2hA4zoxAS+vZj40IWe0Kv3bPPsuaKeGCJTLxRwpEw+HiWNEZtVpInYyqwsBcedQnYXL8O+I4mMkiTDwjiMsjfyrXtHGEF3cFratINlB8q6hVwV0K0fFy4OHHQTYf/AGfNhsW0Szo6KVw7qwWfRHLZoYzcsrEDYkfo1Ve2WZpLipBHHho445JEjOHRVVkDkIxK7PsB3qU3VChFFCtF7JJAMFAVXAM5ln+snEfUzMqgR8DhpiZYxYnX1tTmODCriMx4Ay6SQNh/q4mMCwWbfEcISScPbb2WPltUgOIyskrM65JrT+FhDisAcQuXq5ixX1pYWg4AIWT6vr0MYw3s23ve3lUfg4MskwOBhmKQ4h1mLYlCDocTuI0xkY30MmmzcwAOYp5z7gLllQRR1qSxYMT5gcOuXsRioRCJmw3DGHIfinDiV1jY3C8j4cqrP0jRQjERcAwENCpcQCEKr6mBDCGR49dgL6W6ilxOJNkFVM0VXjKFy5suijxVkmknmH1iMgywALHwzLEN3hJLeex09amHwuETF40Yf/Z8jJh8N9W4rQfV2k/JCcqXYIWtxDub399Je/khZfahWh5vj8PB9RmngwDyh5xiYcNwGRoDwwmoRMyh7NIVNwbgeFI5nkuBVosHh58O/HlM0uMcpaHDi/Ci1NyfRqZlFiWKr5UB/JFlRBTiMVdu3OCy+WATYCXDhoW4bRJrRpITtDIRKAZJRYhyt/aB6bx/0dFxjAY58PhjocGbEFQqKw0kpqIvJ3u6AfHoDVhTSdUutoub1VsQhHMEeopEwkC+k28bG3xrVPpAzEMuFVsRFNHFiN3bEQzYiQHSWkZYbrFDZSAtyb8+dS8ed4gZlM8+PwrZaWxNovreFYGJlk4SiJW1HmllAvUCpkLiHWXQFiixk8gT6A0SxkmwUk9RbetMyvM8QMqwKYDGYfDyKcT9YRsTh4nJaW8RYSMC3dvY+FNe1PbGXD5nK+CliaSXDwwSSoUYcQpHxGSRTp1a19rlzqGXEpSoLREDdSPUGkSN60D6Se0zvHBgjP8AWTAOJPPqDB53G6xsNtCAlRbmSaz7rUiZxLBcLg1Xqjs1jpxhMshgaJNeBWRmkieT+STCooULLHa/HJJJPIVJZpiMdDBLLx8K3DjeS31WYX0KWtf63te1RHZZrRZV/Zrf9vqa7SyfmeJ/UTfwmqhmq+jkDOxPNZcXSGcyzJhy0+JjDWDRCK+H1EAkhneSQtYWYKNN9Nje+yPZvtDJLi5ElMgUQQ6A8TopbU6vICyhbyN7Khj3UFt9QW0xxBkUMARZdiAeQ250qYweg+Hhyqem1VewObNNETK0hlMcMkl3V0DSq2rSQoMbXRrxckGm1tRoqtUcQW9gBc3NgBcnmT4nzoUIXh+hQoUIQo70VChCOhQtRUIR0KFHalWQioUdqFq6GlCKjBoWroClsYSVwo70L0YFC1TQ0pKO9c3rq1C1Lc02XEK6BogKO1PxgjNcXJNFXRFc2ph7TddQvQvQtR2rmyUIA04Q7UgBTiNasKUFCSlO1IaqeT4VgNxTQrUStjdtApVi3IrmgTXVq5IqtcwhdSinak770qo2pMjepE7SWNKSNV6e7OtaHKf7Nb/t9SfaGX80xP6ib+E1Q+TNaDKf7Ob5YCnmfS/muI/UTfwmrzrF5iyuDf8AirKFl4ie1Pc6En1U/WeHey8Hh/WdOqx/lNPW3s32vXGSy6cWv8qLwkT6+Jfjl4dHG1bXtr0aNtOvppq2QewvoPlSlbVQFWex8kbmaSJnCNotE3FLC2smSQyb8WS41Dpw1vvehVmoUIXhyhQoUIQoUKFCEdChQrqEKMULU4weFMjhRzJp1kbnusEAEmwXEGGZ/ZBPpSs2WSL7SkVrXYHskrsRyVFuTbck7fiafdoOwzxI7j8pGN77agP6Q6jzpp1fRRVPyshN8s91zuV43CmfQ+Sz+G5YaRXS1MdoMq4TAr7LX91RAFTzAWPsqaeJ0LzG/UI6FCulQnlT7WJhFRU/jyeUi+mm02FZfaBHrTzonW0TjontF3AgJIV1RAV0KUxqaXBoq6Nc0w8ZrqFAUKApFs11dxoSQBzNX/IuxTMgIQk/Gqh2eg14hB53+Fek8ihWOCNVG5UE286p8bxiTDYmCH6nE68ArrDmMZGZnNub2HqSsszPsiyL3geXK1ULP8q4RBAIB91q9Q4sDTuL+NYz9KeWKpYqLAWYe/nULBcflrZflKjMkEg9gU2o2KuFxLbOaL37FllcmuyK5NXLwVml2tcnnSi0medPzj+WFwar0rljWw+U/wBnN8sBS2eP+a4j9TN/DamuDP5tlP8AZ5+WAoZ2/wCbT/qZv4bV5rjLb4g3/VXlI28F+1WHOcZIMMTiDHAQBwdGMlVXax2eUQIVIG6qLhzsacdnsW4lmE0ztdcMV4uhdLSqxKKgAC3I9nc36mrDB7C+g+VKVulSqo9icXIzzK0omVUhPEWWSQNMxmE5OtQYHIWInDjaO62tqNxVuoUIXhyhQoUIQoUKOuoQFCjAowKWGkriIVPdkIdUpHkLe81BgVYuy8BVi/ja3xvU6liftEjcD6Kdhw2qlnat47MYYLApisNVy229wbW8rffU43eRl1eR25351EdnxaGMnqNR9TUhhZQ2o+HmflXjM0jjM8nPMq3nF3uPP3WJ9ucnMSOp5qbj0v8Agaz4Vpf0kZnqaQjodI9Nh91ZrXsNE6WSkifN9RCgYybzNJ12RfzQqy9iso48hsCxFrAedVutM+hTaaUgXsBb1O1q7X1DqSlknbq0fp7qHQW6dpIva58lYYezOhbvHpvYWtc+Q9TY1G552TDxteMr4E+PStXEbmxKjc7bjn91NMzQtG6yKLW2sb7ivNY8brI5elLjrvJstL870nUeAQdV5amjKsVPMG1c3qW7VQacVIP6VRJr1gO2gHN0Nj4rIzM6ORzOBIRE0VHaipo3um0L0VHQpFiV1O8qxnClR/Ai/p1r0l2czASQRmM3FgNq80QYVnNlUsfAAmt0+h3J5o8NJxbjvAqh5hSPDpWa+KKUS0rX36zTkON9fC1/FWtFI4Mcwjq6356efsrmCwvy8edZB9L+arqWIG7Wu3kL3FbNwd7BLGsa+l/sZIuJEsas4kW7AC+m23w2rNfDLAK3acdGm3C/Dwv3qVJI7o3BmpHlvWW3oiaWlgK7EEetJWrfvY4aqi0XaGuCd67WuTzpyYERhcGq9GRtbC5R/Z5/dwNIZxL+bz/qZf4bV27WwmUfsB/dwNMs2k/N5v1Uv8NqwGLNvWg9i01A29N4q+ZlmUpw5JWXDOqgookwuqWwJIBJYWUDURsSOVN+zWcyyTRmSXUJUxZZLKFU4bExQwlBYMupHYkMTc+Fqs7YRJI1WRFdbKbMoIuORsetdDAR6mfQmpipZtK6mKbIWNrkjpflWyWbVd7E4yYqUxEhllEcEjOssckZEocdxkiSxLROStmFilmNzYVZMPhETVoRV1MWbSoGpm5s1ubGw350KELxDQoUKEIUdFQoQuq6FcilsPAXYKouTyAqTECTZctfII4ItTADqau+U4DRYdBzJpXs92SWLS8lmbw6D8TU7jcFZdQsADuPs++lfxSGJ/ywObsr7r6WWswvDzAOklHWOnJaVkKh8MhXcW28x1rrMG4ULsFsbfPb76qn0dZ+AWw7t/Sjv/8AYffVr7T41UwkzG266RfqW22868zrMNdBWGnOpOXME5fZNSscyo2ToT6lZJneAEhNhcb/AG1n2ZYIxuR06VomFbfqQefgPCnuYZNHN3GUHYXPUE77GvR3Yg2hDaebMAfVwtxCnYhh4qm3GThvWSWq4/Rj2gGHxQRvZlIW/g36N/LeoDMsjePEtAAWYNZQBuQdwbehq7dm/o/VAr4g3ckWQE2XzJHM0vE56UUrhO7qvGVsyd4I9b6LM0VNMZuqPpNjfTmFtP1gFV38+VM89l0RtILna6j/AFpfCTFVFrEWHOks3N4mJ8Pma8eDgSL55jyVnG20g4XXnjP8kxTSPLJGe8Se7uPsqDkw7L7QI9Rat5wzDUwIvp+wD79wKa5xlMWIQoyrvfewuPAg16LT/E7bhk0VhxB0HZ+qJ8Ia9xc1xuc81hZor0vjcOY3ZDzUkH3Gm961Mhss2QQbFdItyAOtaR2X+jVDY4kktYNoGwF+hPWql2JwYkxaX9lLu3ovL7bVr+WS6nLeNyPcNqzWN4jLTsDIDYkXv5C3DQq+wyiY9hleL7gn+AymHDxExRLt+iALk+BNOMixEsLmVuTDeMdR438RSeExN2kB5avmKbQzc7m1qwnSylxc43dlmcyrjo7tLDofRXqPNoinE1AKOZPTyPnVC7R5rJJNxVUtGbBbdF6X9efvpmcUDIVYalG+m5AJ8SBzqRTMgVNgAPC1THTPbbbbca201GSTBRindtDP2H3Udjez0Ey/lVUk+QuPfWYdsuyq4fvxElD0PS/nWkzSln8iQPtqHz7CiSKRD5kfdV5g1RM2URyPJYdx3XyBHCxsnKqibPGbjrWyWTLXJO9KOliR4Ul1rWzXDQ0rEjVehcW1sHk/7Af3cFUZmkn5Cb9VJ+41P8ya2Cyf9hP7mCqGzOT8hL+qk/casXiTL1YPYtZhrb0nitVxeaStCNCz4dhYIGSBnmYqdKRgO4AuLsSBYXN1ALBPJ82xP1zhTjZ45324ZiBglhjUQMDrPdm7/E5MO7YDeaxWUwzogmijkC2Kh1BsSLEi/LajiyWBWLrDGGOklgqgkr7NzbpWpWUTbs3i5ZIn4zKzrNNGWRSikRyFVspZiNgObH1o6kYYFS4VQtyWNgBdmN2Jt1J3JoUIXiCjoqFCEdCio66hGtWvsHhgZHc81AA9/wDpVUFXHsPsG3tqO1/L/WpDG7UbhyKscLaHVTb8z5K7iXp4j4j8RSmGbiLIjbnSfs/yKZBrEeRuV+9fEeVLmUQnWd7g7eIIsvxrMyUoA2W/Ufp43B9xZbYhNZsAqaXiLKwNwb3N/Kn2eZ7LiUijkGlV3Yj9JuVz4bfOu+zeVGfUSR5X6Xp/iMkVkJU7rswPjyP20qbEY6eobHP1nMJ628X9bc96Zc6PbG1qPdRLMqxnTyBX328acYCS1mbn7R9T/r9lR7waeW6338PUVMYbBAG+zX3H80DxPjUat6NkNg6+0Sb792R57066wCergo1kaQoOIwHe6kAcvKuy63S3K4pw2mRRv/nxFRAbRIqnxH2VnWbU2pJIHkPsojBe6ssOciFdLqWUHusLXF97G9RuZdoDMyqoKoDffmT4nyFNMTibkr0IHxFR7SWvXYYAcyM1yOlYDtkZp1xtnb+c32A3osNOFXUTa+wv5C3zv8Kbue6g8d/sNSEOG1lVtsANvQb/AOfKpEga1vW3nyGXspDrAZrPs87HtPiXkQ2Vzq+ze321XMy7LyxC9rjfl5VvqdlGCg7BrL9hLcvfTfOeyBZD7IBJJA8COXx+daCm+JQ0tjmYNkAC+d8t6o5aaimJsbEk533rHewUdjK/kF+8/dWk5PJ7B8D9hql5Zgfq4deutvhew+VXHJobqp6VK+I4mtha8byM+4qypITDStY7X7p8j6ZHH877qSmffyakcwxHfJHjTJ5ydveKyUVO5/W5KS1l80pxLSn0HypTi25AH301uS9/K32UmXNWRpukLbHcE7ZORKSygCxvemOYS95vMU/yhNUgv05/KmubYYKze+p1BsRVvRO1t53ugEbVlmPaHC6JSRybf39aiBzq4doMLrQnqu4++qeedbOvYQQ7isRiMHQ1DgNDmt9zg/mOT/sJ/cwVQOYv+Rl/VyfuGprPj+Y5N+xH9zB1Xcwf8jL+rk/cNZqekMkm2tBhf9n4raMVn5MOqEmMrpB+sYbEguWBCRxI3DLuxFu6Tbw3pTKcfiHxDrIYtCxqzKqMGjkkIKx8Xisr6VDXIUX1IRbcU9xmTRzrHxA103VkkljYErpNmiZTuCRa9LxZai6tIILMrsQz3ZlVIwWN7nuxoCDsbb3qyWQUN2S7QyYkNxAnsQyDSrpbja7qA7HioNG069yS50+yaKpfLsmigvwl06rDcs1lW+hF1E6Y1udKCyrqNgLmhQheKaFdaa60+dOCMlcuk6O1KWFALTggJRdcAVduzOGHAXnrJJAAvcX6jpVPAq6ZJJaFbbbdOZqwggLGktOaucFAdUE8vcKwxQiw1o6Hxt3f8Kc4/C8RQF3IBa3jYU1wkh0kg725Akn8KksrxAQrJY90gkW6cm+yspWulhkEwNy05a2zHPO3eVrzcC4Ux2ayeVoXKWuSNz0sD4e6rM3Z02YAi8ibqTtqA2a/Su8oKaRwmupuRsRzPKx8OXuqQ4wVt2UevOsRNUGaZz5BmXdn70WdqKiQvNslQc/7JPHEX1qN9/O/hUdhsK/DUF1A8Dff1/Crn2zYcIKbkuRptysCCxPuqmYiO425Dqb/AHVb09XJJEInH8xtkCdLK2pJHyx7TuKloJdrEg36jx6WpvmcPdDX3VvfY+furjIkVtQO/UaSff8AMVNT4JeG439m/wAN6rpHfKz24H1/Rdc4Meq5I3WkWN66bbak771YxsUsBOBuy+VWHJbccAj9HV679PhVZjO9W7KYLxJJ+kpKn0Jvaq+t6re63uolWbM7claYnLA3UgeNJ41yBYja3Om8mIVU3YC/iaZZnmSrh3fUCEViTfbYE8/dUEPL2hoBufv2LPNj61911VMH2ehlRyw34kh1DY7sT8K5xOHXD2RWJNg2/QEkD5Gm/wBG2dfWYH1Hvq7av+I6hby3I91S+fwjh6uoIF/I1b1T6iOqdSTuJAOl8r7rforqGcSOFj1Sq/ipbmmpk7woYhtr+FNZHvvWnw+hBZnzCswpCdzrFuWxollUHfkfDpSEE97CunF+QJpv5UNcIpBawtcG3eUJbCT3bRH+kfsFT5yBJUDsx3HKq/k8qqx1HSb9duVXbA2aIEHbf51RYy99NUAxXFvzbzzuolS8ssQsf+knAiHh6LgNe4vzIqida0L6XH78SdQCfiaz6tjRyyS0cTpCTlv7T7LI4kb1Lu70W59pGtgMm/Yj/DwdVfHSfkpP6j/umrJ2sNsvyb9j/u8JVQxcn5N/6j/umrOCHaj2loML/sz3resdnJkiAibEwybBFMGl5XKnSqcdCukWuzW2G5K86S7MZ1LJMyzs4YnEBV0w8FhhZxAzQMp4otddQl5l7rYAipzFZTDOirPFHKosQJERgDa1wGBsa7jymFWLCKIM2gswRATwxaO5tc6RsPDpVesgoXsZ2hbF/WS59iYBFKMhSNoYnRW1AEtcuTfe5ttsKFWJIQCxAALG7EAXY2C3bxNlUX8FHhQoQvEFFQo6EIGlEG1BYvOlVQcr1YU9O+9zZJJRBa0b6P4oXjGuzMptpY7DzI61Q4sICQL1ccow6wqqAC5I1N1N6lV9LJJTOja7ZJ3jXmrvBYXmUv3WsVrMCRFbJo9Ft8hUXmGSgAsgF/C9hbrv0qHyuCS9wDa/PlYeI8am8esrx2G562Iua8ilgdTT7IkBF9futBsGN2TlK9k4HWG7gi57gP8ANIHI/GrAyC9yoJ8bCqblOezYeNY5Y9S6tjqGpR4W8PU1PYTtBG50ElH6K4sT6dD7qZqInNkc4Zg55Zj3VXUwyF5fbLkmvavAO68W9ljVj8vwqqYbCM7hJAQCLqQLg9fQVO9pc5Mkhw4No47GT+kwsQCfAG3vFRRxhNtN7KLFvG+5tUtt4o7DUi9zu4W/enlYUgkbEAe7kEnNlzYeWJl70ZfS5UcgwIGq3TVp3q0xxrpIa+4I+NV7BYokken4feKmsHjAdjz+YqFWSPkDdrUb+O9cna/eVV8ZgCjab+l/xpoUtzq74/LROlr6XHst4eXpVKx2GkSTQ473pz87+FWeHy/MjZLgCFLp5xILHVBOdT2XY8RwksbDV+F/xqGTDhCAxuSLjw8PupLHRu4ATZADqbzPQDqfxpRgZUSCMus3ilyNEgsVpsmHVlsAHWwI5EH0qH7Q4GE4SZZbLEVII8+gFutwKgcr7R/VFCgmRLCwY2APWx3I9KYZ/mn1tTqbSP0FHsqep6Xv50xT4e75hj7kM2h1gOfDiqplFIH2J6vH9FUOwjyYLGhXB4M91Vv0bg9256Hp761HPYdWHe3gD8N6peVKxUq22k/HwIqay/PW0srd5QNyT05G3jVrjcbpKvp4xmwi+eufV77KQyj6H8M5A6eyrquTXLd3nXXdDEX2vt426UnNOyXHtL51r23Lg1g1ztpfsOl1aJGacoLruKUizlrd1aYy4oWI5X6Hl7jSD4kgADb76tHUEU7QJWAnmmXSBpzKkmx7Me+bD0rRchAXDLY3G/21kqkseprQ8jxIiwijwBYi/vNZP4somsp4mx5da2yNExNeVmQ3rKPpGzLi46QDklkHu5/aTVZDb04zTFcSaR/5zE/E01FWLB0bRG3QADwFliZ39JK53Erb+2J/3dkv7H/d4SqZin7j/wBVv3TVw7bH/d2S/sf91hKpGJfuP/Vb901e0bb09+1aLDpLUhHavRWMz7XDfDyMjLpFmw82qRmB0JGsgS5JU3IvYAk2G9J5BmeJM5TFhkZhM0ceiPQUilVNSSK7MbLJF7YW+u45VMYzKIsQiCVA2ndTdgQSLGxUg7g2oQZDAjl1jUMSCSL9Dfbfa5AJt7RFzc1RLLqK7K53LN/KlTqw+GxIsttP1ri3j57qvCFidzqN6FTOAymKDVwkVNRubeXIDwUXNlGwubDeioQvFFChRihCOu4mN6TN6UhBBvapMN+kFr2uuFSmXgmVb+NXjJoOJOgPK9z6Lv8AhVHy9jxU9RWh9mkszP5aR79z91WWMT9BRyPGtiB2nJabBPwn24+ytkjaBYbL5dP8KZrOb7MfdS0WI1bE7cj9xpnJCVNeQMaMwdVdtG4pxIXI5g+oFM5ZWAAZbgctzceh8PKn8J1DekjGfUU5FIGHMBKBso7Bw6pWZ2NmJPjUzOwC7cv89KbRR+FPBcqRalVdQZnhztwA8El5zCRwWIQyILtcsBuNtzan2NIjkAPn9n+tRmFxIWRCwtpZSfHYg1MZ8g1E357g+u4qLKAHjLVMvylA3EJ1g8Xva96bZ9NrZEFr2ZifI7W+dRkWL2B6jamWJzEnEq3lb7aVTUTnyEt3NJ8Aktp7P2kxxGIJCG+4JU/MffTzDN7S9CL1H5gti/8AWDD33Bp3BJYg+VaKsjb8uxzBrf2I8L2U62SZvyKmuMMhPuo5pO83nSmXtzq4kL4qRzwMzY+NrpSVR9KmmUeJKxE+IIHvJpxmDWU0hFh9Sxjx+Q3NM0jGCDpZfzOB/wCoJQkMwS0tud1Hu2rmXDbcr+prvEsTOQOYU399N8UxAsL1oaXbMcTQfyj0QCmrLzBG1dyzgoq29m+/lSOgnz8hTxcARYyXUeAG/v8ACrOV0bS3bOYzA36WyHekaoZXhjquSAKmsfi9MT6SbBWJ+FRiy6BdbW+00GxuqGUsdyCAPWs9iFNJUzNmObQQAO0jl7rjxZp7FljHeiFG43olrrhYrztbT27P+7cl/ZP7rCVRJ37jf1W+Rq7fSE1styT9kP8ACwlZ/NJ3W/qt8jWhoB/TeKt6aXZht2r07is/JhLQdzRpucRh8UuokEIkSOsZkdmAUaSSCRsSQCrgc3mOJEUqooeIyhQGDR6WjXSZCdMxPEJOgDh6QDfWrF5jMmjnWPiawU7ylJJY2BKlT3omU8iR76KHIIVk4gD6/EyymwJDOFBayhmVSwAGogFr1nFUJj2R7QNiouI5S7LHIECSxuiyrqCssu7qLECZbK5DWA0m4qQyzJIcPfhKRcKu7O1lS+hF1k6Y11NZBZRqNgLmjoQvPWGwuEtYQRe9QfnTk4bDAfyMI/8AjT8KqkGZeddzZrtzq2fgUbnXDneJWybWUuxewVmU4f8A9KL/AKafhXGIxkQG0cf/ACJ+FVRcyPjRS5jfrS2YFA120ST3lNnEae1w30UricUjEdxLjkQoBB9RViyNLRD+lc/cPlVCw8xZwOpNvjWjYTCOkYNiF2FQfiMMjpWxNIFz6J6hn6cudoFJYRveR16+hFIYjGkyFbbAD7b/AIV1hG3+dLjBqSSBdj52t4bV5wCxjnbYvllyNx+qnmwNyk9fIDkOfrXEkjXsLkUqMIy/pJ72FNEMmrZh7t6VHGHXIIsOKAQdEodYINrVI4XFE81v6Vxg16FWY+V706kRwNo3Hraokrg7KwTT3A5FJDAjVcfA+fhS+PR3QAAsy93YeA60nh5mOwXT6XvUzk8mghWHME36XHjUd73Agnco8ryzrakKm5rhJ44mcJuAbA9T0v4b1WMhxryxh5D3yzH0s1gB8K1rNcLxVIJ7rAg289qx7svB+TkTduFKy/bcH51r/h6rjkikDwARv7dPdEVQXzNB3g5c8va6tOO76a+uwYeBB++kT09KWXFo8RBBRrWubWNvP3UzZu6N+VP00L9nonC1nHLkRlY9qsWopUsQelAXDCw260od1866w7XFjzqW+VzYTtC9uqRy4pS4xCaq6OJEMV/0yCqjw33PypXg232tUVicRrNtNz0sdvdRRsFXaLWNpufPL78lw5pPAIS58xzpTEwsTbn0FcZUCJLHwNS0Udrt15Dx91WddWfLTk5aC3abjwQNE2wuE0uq82JFwOQpeaLvEtyHKikbgjUT3rXPqdgPiRSzx3W53PT1qkmqnukbITkerfec87cB7Ll81FYtb78vAVE5gpCMfI2FS80mnnuflVe7RT2hbz2+NbClcWsvuATFW/Yhe7kVUJYmHMEeoNcKaGs+JohVO9wJuLrz9bB9JLWyzJP2U/wsJWcyS91vQ/I1oP0otbK8j/ZT/BwtZm0mx9D8qv6FwFN4pYl2RZetJu06GEvhXgm4YBkvLYKLG26qxLEiwFL5fnUjz8N4ggaMyrZiXQBlULOukBGbUxUAn+SfwpXMsnGIWK8kiFCHUoV9rSRch1ZTa9wbXB3Fc4HIOFI7rNMdba2VjEQSSDz4esiyhQC2y2AsALZxIXOT5y8sksciIrR6LmNy69/V3GJVbSLoBItazrvvR0tl2SrCztqkdnCrqkbUwSMsY0vYXCmSQ3a7HWbk0KELx4k1qJp70z4hoGSrw4kLZXSc9E64tAy0010eum/4gbb1yxT/AAM9nBtfy+VegOwWW8XL42cd86rX8FYhfsrzzliM80aJ7TMqj1YgffXqHs3EcPhkgszFR7drdfCsv8T1sMtNHE49bavzsAdPEK1onPbE7ZO8JPG5NGkbO6KLKSSNuQv0rLezeZjEFg1r6yT/AFWNxb7RWg/SLnBiwWI8CmkEdC9ltf8A4jWCdncfIMQvC5k7joR1vVfgNCyaknJNnEhrSdxAue43Cnx1skUjA7Pa/Y81ukYWO2iJfhcmu5Lsbs2gfzU0j/mY7A1U8T2gm/QvsLbDbz3qGxmPmc2dz6chTFL8NVE52nvaO+58Fd/Lm9yr+ufxQiwe3kHP22rn/wAXqTbit72uKz1Mrdjzv76eQ4FVsG3PW3KrCT4coowQZXOdwA9kClYTchaVluYJIAwZCevIH7akW5XNZ5gsJEdhqv5VJTNKI9KSNa1rP8gb1j6mgjEuwx5Gf5hb7qPJSDa6pSPa3th9UWfSNVrBPDW2xPp1rOewWZ96ZGPeezjzIvqt8b057WSScKRXG+3PnsRVIwmKaNw6mxU3H+PlW7gwqKliDMjtAEkZ3/eqrayf5WqYRoB65FahO4va5I8KLDSDe5t5WO1NsBjNcSvpI1D/AF3pwNRso2B51elo6PZBy45fbVaVrg5ocNCulDcrXHQ7Cu443vcEX8Da/wAas+U5Cpj1MN/0fPzNR+e5aI+Ww6VnWY5FPP0DRqbXIv5XSBK0u2QofEYgkWvYjnt1qNmmJ5sb11LiWvcbHrbkaCkuD3fU9BWup4GwN0AHclE3yT/s+hkclt7D51YBBYVB9lXtJINraR8Qf8TUpisxCm1YfHI5psQMcYvkLAcLJDbnJVvtpiCphjB9uRbnxsR+P2VMyYi3LnVe7W4hWkhLbMsiabeovepGTE6l5G/iKuKegLoImyDT34pmG/TSX5eiZY1iTVc7Uz91U8Tf4f61YAha58KpufzapiP5th+NaGpcI4NkdigYvLswEf5Ze6jaMV00l+g91ciqIgDRZFa/9JmAllyvJOFHJJbC76EZrXhwtr6Qbcj8Kzb/AGDiv/b4j/pS/wD5r1N2Txyw5PhJHvpTCYdjpBJsIk/zc2A5kgAmpLBZ8sr6Ujm03ZRKUOjWl9an9JSCrDvKBdbXuRd9lQ9jdkaLlkxxfaMNCWw00WpNIIaORyzMDojRAVJZiCOvLlXGR9oJpZlWRYwsgxVkUHVG2Dnjw7AvqIk1Fy2wW1rd7nUxmWTxz6eIGuhJUpJIjAkFTZo2U7gkWvScGQQo5dVIY731ybXIZtI1WXWwDPa2si7ajvUddUd2Zz2aZ5Y500uiQuRw5E0mUyhoxrJ4oUw7SqdLXNgLbipXLsnig1cJdOq17ljYLfSi6idKLc2QWVdRsBc0KELxTR0VChCFChQoQpnsdLpxsDc9Lqd/X/GvSgO1ChWQ+KGgdC7f1vZXFD+Ge37LOPpexjcOOEbI41t5kOVX4WJ99NeznZyKCMMAGYjckb/HwoUKtXfyMEgMeRcc7b83K2o2NMznEZgC3LVSf11rWFgPQVB43MCSQVWhQqzwGmic5zi3MK5tbROsgUMxB5AcqWxMKhuQNChTFU5wxRzATaw9Eb07wsxXl9m1SI3FChWUrQBITzTb1RvpFNoxbqQD6c6ztDuKFCtnQkmmhvw/9FZPGD/UdwW3ZHgRwF1d7UAbEbD0qRTIkIuLjyoUKxlfVTNqZLOP1H1Wme9w0KmcCmlFUcgAKie2DEKijkxIOw6WoUKiYT1q+O/EnyJUeL8YKt4TJUJuxJHhy+NSk+DUIQoAFuQo6FXFfW1ElRZzzYEWG7wU8nNUmLFFMRIo5aRb3mnZxBY773FChXp4Y13XIztr3JimcSHX/wAj6qLz/EaljuBcSJv151JLiCG2+FChXRG0EttlZJiJ6d/+vuk8aeo2NUDEyFnYnmST9tChUGt/CYFS44eswdqSoxQoVUrPL2J2D/8AK8D+y4f+ElFlUMkeIeIOnC1yzEaDrJmYyFdeu1g0v83koHnQoUIU/QoUKEIUKFChC//Z"/>
          <p:cNvSpPr>
            <a:spLocks noChangeAspect="1" noChangeArrowheads="1"/>
          </p:cNvSpPr>
          <p:nvPr/>
        </p:nvSpPr>
        <p:spPr bwMode="auto">
          <a:xfrm>
            <a:off x="143608" y="-1096963"/>
            <a:ext cx="3244362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" name="AutoShape 14" descr="data:image/jpeg;base64,/9j/4AAQSkZJRgABAQAAAQABAAD/2wCEAAkGBhQSERUUEhQUFRQWGBcWFRUWFxQdFxcXFBgYFRQYFBUYHCYeGBkjHBQUHy8gIycpLCwsFR4xNTAqNSYrLCkBCQoKDgwOGg8PGiolHyQqLiw0LDAvLSwwLC4vLC0sLC8sLCwpLywsLCwsLSosNCwsLCwsLC0sMCwsLCwsLCwsLP/AABEIALUBFgMBIgACEQEDEQH/xAAcAAAABwEBAAAAAAAAAAAAAAAAAQMEBQYHAgj/xABKEAACAQIEAwUEBQcJBgcAAAABAgMAEQQFEiETMUEGIlFhcTKBkbEHFKHB0SMkQnN0srMzUmJydcPh8PEVJYKSk8UWNVNUg6LS/8QAGwEAAQUBAQAAAAAAAAAAAAAAAAIDBAUGAQf/xAA5EQABAwIDBAgEBAYDAAAAAAABAAIDBBEFITESQVFhEyJxgZGhscEGFDLRM0Lh8BUjJDRSgnKSwv/aAAwDAQACEQMRAD8Aw2jCnnblzoVrnZXH5dgsJHhsRiYycUpbHKkfFusilYI1nRrRtHfWeZDHpQhZFR2p9nmWjD4iSJZElVGIWSNlZHXmrKykjcEbdDcdK1LJIsJ+arpyz6uYMPxHf6i0olYD6zxuLOkqgHV7IJ8BQhY/ahatP7Ktl4w0SSyYSOR8VOpkkw0M35MCPhcTW4aKMm9m3G5vaxNFCMOPrzYWHLuL9bQRR4qTCFFwxSQtwmeThnvaN0Y87UIWY0K03FYXCPikVhgEkky2cOI3gGHXGETCKzhjEj2EdjfnTTLcpw0CZemJODaQ45jMVmw8g+r2hA4zoxAS+vZj40IWe0Kv3bPPsuaKeGCJTLxRwpEw+HiWNEZtVpInYyqwsBcedQnYXL8O+I4mMkiTDwjiMsjfyrXtHGEF3cFratINlB8q6hVwV0K0fFy4OHHQTYf/AGfNhsW0Szo6KVw7qwWfRHLZoYzcsrEDYkfo1Ve2WZpLipBHHho445JEjOHRVVkDkIxK7PsB3qU3VChFFCtF7JJAMFAVXAM5ln+snEfUzMqgR8DhpiZYxYnX1tTmODCriMx4Ay6SQNh/q4mMCwWbfEcISScPbb2WPltUgOIyskrM65JrT+FhDisAcQuXq5ixX1pYWg4AIWT6vr0MYw3s23ve3lUfg4MskwOBhmKQ4h1mLYlCDocTuI0xkY30MmmzcwAOYp5z7gLllQRR1qSxYMT5gcOuXsRioRCJmw3DGHIfinDiV1jY3C8j4cqrP0jRQjERcAwENCpcQCEKr6mBDCGR49dgL6W6ilxOJNkFVM0VXjKFy5suijxVkmknmH1iMgywALHwzLEN3hJLeex09amHwuETF40Yf/Z8jJh8N9W4rQfV2k/JCcqXYIWtxDub399Je/khZfahWh5vj8PB9RmngwDyh5xiYcNwGRoDwwmoRMyh7NIVNwbgeFI5nkuBVosHh58O/HlM0uMcpaHDi/Ci1NyfRqZlFiWKr5UB/JFlRBTiMVdu3OCy+WATYCXDhoW4bRJrRpITtDIRKAZJRYhyt/aB6bx/0dFxjAY58PhjocGbEFQqKw0kpqIvJ3u6AfHoDVhTSdUutoub1VsQhHMEeopEwkC+k28bG3xrVPpAzEMuFVsRFNHFiN3bEQzYiQHSWkZYbrFDZSAtyb8+dS8ed4gZlM8+PwrZaWxNovreFYGJlk4SiJW1HmllAvUCpkLiHWXQFiixk8gT6A0SxkmwUk9RbetMyvM8QMqwKYDGYfDyKcT9YRsTh4nJaW8RYSMC3dvY+FNe1PbGXD5nK+CliaSXDwwSSoUYcQpHxGSRTp1a19rlzqGXEpSoLREDdSPUGkSN60D6Se0zvHBgjP8AWTAOJPPqDB53G6xsNtCAlRbmSaz7rUiZxLBcLg1Xqjs1jpxhMshgaJNeBWRmkieT+STCooULLHa/HJJJPIVJZpiMdDBLLx8K3DjeS31WYX0KWtf63te1RHZZrRZV/Zrf9vqa7SyfmeJ/UTfwmqhmq+jkDOxPNZcXSGcyzJhy0+JjDWDRCK+H1EAkhneSQtYWYKNN9Nje+yPZvtDJLi5ElMgUQQ6A8TopbU6vICyhbyN7Khj3UFt9QW0xxBkUMARZdiAeQ250qYweg+Hhyqem1VewObNNETK0hlMcMkl3V0DSq2rSQoMbXRrxckGm1tRoqtUcQW9gBc3NgBcnmT4nzoUIXh+hQoUIQo70VChCOhQtRUIR0KFHalWQioUdqFq6GlCKjBoWroClsYSVwo70L0YFC1TQ0pKO9c3rq1C1Lc02XEK6BogKO1PxgjNcXJNFXRFc2ph7TddQvQvQtR2rmyUIA04Q7UgBTiNasKUFCSlO1IaqeT4VgNxTQrUStjdtApVi3IrmgTXVq5IqtcwhdSinak770qo2pMjepE7SWNKSNV6e7OtaHKf7Nb/t9SfaGX80xP6ib+E1Q+TNaDKf7Ob5YCnmfS/muI/UTfwmrzrF5iyuDf8AirKFl4ie1Pc6En1U/WeHey8Hh/WdOqx/lNPW3s32vXGSy6cWv8qLwkT6+Jfjl4dHG1bXtr0aNtOvppq2QewvoPlSlbVQFWex8kbmaSJnCNotE3FLC2smSQyb8WS41Dpw1vvehVmoUIXhyhQoUIQoUKFCEdChQrqEKMULU4weFMjhRzJp1kbnusEAEmwXEGGZ/ZBPpSs2WSL7SkVrXYHskrsRyVFuTbck7fiafdoOwzxI7j8pGN77agP6Q6jzpp1fRRVPyshN8s91zuV43CmfQ+Sz+G5YaRXS1MdoMq4TAr7LX91RAFTzAWPsqaeJ0LzG/UI6FCulQnlT7WJhFRU/jyeUi+mm02FZfaBHrTzonW0TjontF3AgJIV1RAV0KUxqaXBoq6Nc0w8ZrqFAUKApFs11dxoSQBzNX/IuxTMgIQk/Gqh2eg14hB53+Fek8ihWOCNVG5UE286p8bxiTDYmCH6nE68ArrDmMZGZnNub2HqSsszPsiyL3geXK1ULP8q4RBAIB91q9Q4sDTuL+NYz9KeWKpYqLAWYe/nULBcflrZflKjMkEg9gU2o2KuFxLbOaL37FllcmuyK5NXLwVml2tcnnSi0medPzj+WFwar0rljWw+U/wBnN8sBS2eP+a4j9TN/DamuDP5tlP8AZ5+WAoZ2/wCbT/qZv4bV5rjLb4g3/VXlI28F+1WHOcZIMMTiDHAQBwdGMlVXax2eUQIVIG6qLhzsacdnsW4lmE0ztdcMV4uhdLSqxKKgAC3I9nc36mrDB7C+g+VKVulSqo9icXIzzK0omVUhPEWWSQNMxmE5OtQYHIWInDjaO62tqNxVuoUIXhyhQoUIQoUKOuoQFCjAowKWGkriIVPdkIdUpHkLe81BgVYuy8BVi/ja3xvU6liftEjcD6Kdhw2qlnat47MYYLApisNVy229wbW8rffU43eRl1eR25351EdnxaGMnqNR9TUhhZQ2o+HmflXjM0jjM8nPMq3nF3uPP3WJ9ucnMSOp5qbj0v8Agaz4Vpf0kZnqaQjodI9Nh91ZrXsNE6WSkifN9RCgYybzNJ12RfzQqy9iso48hsCxFrAedVutM+hTaaUgXsBb1O1q7X1DqSlknbq0fp7qHQW6dpIva58lYYezOhbvHpvYWtc+Q9TY1G552TDxteMr4E+PStXEbmxKjc7bjn91NMzQtG6yKLW2sb7ivNY8brI5elLjrvJstL870nUeAQdV5amjKsVPMG1c3qW7VQacVIP6VRJr1gO2gHN0Nj4rIzM6ORzOBIRE0VHaipo3um0L0VHQpFiV1O8qxnClR/Ai/p1r0l2czASQRmM3FgNq80QYVnNlUsfAAmt0+h3J5o8NJxbjvAqh5hSPDpWa+KKUS0rX36zTkON9fC1/FWtFI4Mcwjq6356efsrmCwvy8edZB9L+arqWIG7Wu3kL3FbNwd7BLGsa+l/sZIuJEsas4kW7AC+m23w2rNfDLAK3acdGm3C/Dwv3qVJI7o3BmpHlvWW3oiaWlgK7EEetJWrfvY4aqi0XaGuCd67WuTzpyYERhcGq9GRtbC5R/Z5/dwNIZxL+bz/qZf4bV27WwmUfsB/dwNMs2k/N5v1Uv8NqwGLNvWg9i01A29N4q+ZlmUpw5JWXDOqgookwuqWwJIBJYWUDURsSOVN+zWcyyTRmSXUJUxZZLKFU4bExQwlBYMupHYkMTc+Fqs7YRJI1WRFdbKbMoIuORsetdDAR6mfQmpipZtK6mKbIWNrkjpflWyWbVd7E4yYqUxEhllEcEjOssckZEocdxkiSxLROStmFilmNzYVZMPhETVoRV1MWbSoGpm5s1ubGw350KELxDQoUKEIUdFQoQuq6FcilsPAXYKouTyAqTECTZctfII4ItTADqau+U4DRYdBzJpXs92SWLS8lmbw6D8TU7jcFZdQsADuPs++lfxSGJ/ywObsr7r6WWswvDzAOklHWOnJaVkKh8MhXcW28x1rrMG4ULsFsbfPb76qn0dZ+AWw7t/Sjv/8AYffVr7T41UwkzG266RfqW22868zrMNdBWGnOpOXME5fZNSscyo2ToT6lZJneAEhNhcb/AG1n2ZYIxuR06VomFbfqQefgPCnuYZNHN3GUHYXPUE77GvR3Yg2hDaebMAfVwtxCnYhh4qm3GThvWSWq4/Rj2gGHxQRvZlIW/g36N/LeoDMsjePEtAAWYNZQBuQdwbehq7dm/o/VAr4g3ckWQE2XzJHM0vE56UUrhO7qvGVsyd4I9b6LM0VNMZuqPpNjfTmFtP1gFV38+VM89l0RtILna6j/AFpfCTFVFrEWHOks3N4mJ8Pma8eDgSL55jyVnG20g4XXnjP8kxTSPLJGe8Se7uPsqDkw7L7QI9Rat5wzDUwIvp+wD79wKa5xlMWIQoyrvfewuPAg16LT/E7bhk0VhxB0HZ+qJ8Ia9xc1xuc81hZor0vjcOY3ZDzUkH3Gm961Mhss2QQbFdItyAOtaR2X+jVDY4kktYNoGwF+hPWql2JwYkxaX9lLu3ovL7bVr+WS6nLeNyPcNqzWN4jLTsDIDYkXv5C3DQq+wyiY9hleL7gn+AymHDxExRLt+iALk+BNOMixEsLmVuTDeMdR438RSeExN2kB5avmKbQzc7m1qwnSylxc43dlmcyrjo7tLDofRXqPNoinE1AKOZPTyPnVC7R5rJJNxVUtGbBbdF6X9efvpmcUDIVYalG+m5AJ8SBzqRTMgVNgAPC1THTPbbbbca201GSTBRindtDP2H3Udjez0Ey/lVUk+QuPfWYdsuyq4fvxElD0PS/nWkzSln8iQPtqHz7CiSKRD5kfdV5g1RM2URyPJYdx3XyBHCxsnKqibPGbjrWyWTLXJO9KOliR4Ul1rWzXDQ0rEjVehcW1sHk/7Af3cFUZmkn5Cb9VJ+41P8ya2Cyf9hP7mCqGzOT8hL+qk/casXiTL1YPYtZhrb0nitVxeaStCNCz4dhYIGSBnmYqdKRgO4AuLsSBYXN1ALBPJ82xP1zhTjZ45324ZiBglhjUQMDrPdm7/E5MO7YDeaxWUwzogmijkC2Kh1BsSLEi/LajiyWBWLrDGGOklgqgkr7NzbpWpWUTbs3i5ZIn4zKzrNNGWRSikRyFVspZiNgObH1o6kYYFS4VQtyWNgBdmN2Jt1J3JoUIXiCjoqFCEdCio66hGtWvsHhgZHc81AA9/wDpVUFXHsPsG3tqO1/L/WpDG7UbhyKscLaHVTb8z5K7iXp4j4j8RSmGbiLIjbnSfs/yKZBrEeRuV+9fEeVLmUQnWd7g7eIIsvxrMyUoA2W/Ufp43B9xZbYhNZsAqaXiLKwNwb3N/Kn2eZ7LiUijkGlV3Yj9JuVz4bfOu+zeVGfUSR5X6Xp/iMkVkJU7rswPjyP20qbEY6eobHP1nMJ628X9bc96Zc6PbG1qPdRLMqxnTyBX328acYCS1mbn7R9T/r9lR7waeW6338PUVMYbBAG+zX3H80DxPjUat6NkNg6+0Sb792R57066wCergo1kaQoOIwHe6kAcvKuy63S3K4pw2mRRv/nxFRAbRIqnxH2VnWbU2pJIHkPsojBe6ssOciFdLqWUHusLXF97G9RuZdoDMyqoKoDffmT4nyFNMTibkr0IHxFR7SWvXYYAcyM1yOlYDtkZp1xtnb+c32A3osNOFXUTa+wv5C3zv8Kbue6g8d/sNSEOG1lVtsANvQb/AOfKpEga1vW3nyGXspDrAZrPs87HtPiXkQ2Vzq+ze321XMy7LyxC9rjfl5VvqdlGCg7BrL9hLcvfTfOeyBZD7IBJJA8COXx+daCm+JQ0tjmYNkAC+d8t6o5aaimJsbEk533rHewUdjK/kF+8/dWk5PJ7B8D9hql5Zgfq4deutvhew+VXHJobqp6VK+I4mtha8byM+4qypITDStY7X7p8j6ZHH877qSmffyakcwxHfJHjTJ5ydveKyUVO5/W5KS1l80pxLSn0HypTi25AH301uS9/K32UmXNWRpukLbHcE7ZORKSygCxvemOYS95vMU/yhNUgv05/KmubYYKze+p1BsRVvRO1t53ugEbVlmPaHC6JSRybf39aiBzq4doMLrQnqu4++qeedbOvYQQ7isRiMHQ1DgNDmt9zg/mOT/sJ/cwVQOYv+Rl/VyfuGprPj+Y5N+xH9zB1Xcwf8jL+rk/cNZqekMkm2tBhf9n4raMVn5MOqEmMrpB+sYbEguWBCRxI3DLuxFu6Tbw3pTKcfiHxDrIYtCxqzKqMGjkkIKx8Xisr6VDXIUX1IRbcU9xmTRzrHxA103VkkljYErpNmiZTuCRa9LxZai6tIILMrsQz3ZlVIwWN7nuxoCDsbb3qyWQUN2S7QyYkNxAnsQyDSrpbja7qA7HioNG069yS50+yaKpfLsmigvwl06rDcs1lW+hF1E6Y1udKCyrqNgLmhQheKaFdaa60+dOCMlcuk6O1KWFALTggJRdcAVduzOGHAXnrJJAAvcX6jpVPAq6ZJJaFbbbdOZqwggLGktOaucFAdUE8vcKwxQiw1o6Hxt3f8Kc4/C8RQF3IBa3jYU1wkh0kg725Akn8KksrxAQrJY90gkW6cm+yspWulhkEwNy05a2zHPO3eVrzcC4Ux2ayeVoXKWuSNz0sD4e6rM3Z02YAi8ibqTtqA2a/Su8oKaRwmupuRsRzPKx8OXuqQ4wVt2UevOsRNUGaZz5BmXdn70WdqKiQvNslQc/7JPHEX1qN9/O/hUdhsK/DUF1A8Dff1/Crn2zYcIKbkuRptysCCxPuqmYiO425Dqb/AHVb09XJJEInH8xtkCdLK2pJHyx7TuKloJdrEg36jx6WpvmcPdDX3VvfY+furjIkVtQO/UaSff8AMVNT4JeG439m/wAN6rpHfKz24H1/Rdc4Meq5I3WkWN66bbak771YxsUsBOBuy+VWHJbccAj9HV679PhVZjO9W7KYLxJJ+kpKn0Jvaq+t6re63uolWbM7claYnLA3UgeNJ41yBYja3Om8mIVU3YC/iaZZnmSrh3fUCEViTfbYE8/dUEPL2hoBufv2LPNj61911VMH2ehlRyw34kh1DY7sT8K5xOHXD2RWJNg2/QEkD5Gm/wBG2dfWYH1Hvq7av+I6hby3I91S+fwjh6uoIF/I1b1T6iOqdSTuJAOl8r7rforqGcSOFj1Sq/ipbmmpk7woYhtr+FNZHvvWnw+hBZnzCswpCdzrFuWxollUHfkfDpSEE97CunF+QJpv5UNcIpBawtcG3eUJbCT3bRH+kfsFT5yBJUDsx3HKq/k8qqx1HSb9duVXbA2aIEHbf51RYy99NUAxXFvzbzzuolS8ssQsf+knAiHh6LgNe4vzIqida0L6XH78SdQCfiaz6tjRyyS0cTpCTlv7T7LI4kb1Lu70W59pGtgMm/Yj/DwdVfHSfkpP6j/umrJ2sNsvyb9j/u8JVQxcn5N/6j/umrOCHaj2loML/sz3resdnJkiAibEwybBFMGl5XKnSqcdCukWuzW2G5K86S7MZ1LJMyzs4YnEBV0w8FhhZxAzQMp4otddQl5l7rYAipzFZTDOirPFHKosQJERgDa1wGBsa7jymFWLCKIM2gswRATwxaO5tc6RsPDpVesgoXsZ2hbF/WS59iYBFKMhSNoYnRW1AEtcuTfe5ttsKFWJIQCxAALG7EAXY2C3bxNlUX8FHhQoQvEFFQo6EIGlEG1BYvOlVQcr1YU9O+9zZJJRBa0b6P4oXjGuzMptpY7DzI61Q4sICQL1ccow6wqqAC5I1N1N6lV9LJJTOja7ZJ3jXmrvBYXmUv3WsVrMCRFbJo9Ft8hUXmGSgAsgF/C9hbrv0qHyuCS9wDa/PlYeI8am8esrx2G562Iua8ilgdTT7IkBF9futBsGN2TlK9k4HWG7gi57gP8ANIHI/GrAyC9yoJ8bCqblOezYeNY5Y9S6tjqGpR4W8PU1PYTtBG50ElH6K4sT6dD7qZqInNkc4Zg55Zj3VXUwyF5fbLkmvavAO68W9ljVj8vwqqYbCM7hJAQCLqQLg9fQVO9pc5Mkhw4No47GT+kwsQCfAG3vFRRxhNtN7KLFvG+5tUtt4o7DUi9zu4W/enlYUgkbEAe7kEnNlzYeWJl70ZfS5UcgwIGq3TVp3q0xxrpIa+4I+NV7BYokken4feKmsHjAdjz+YqFWSPkDdrUb+O9cna/eVV8ZgCjab+l/xpoUtzq74/LROlr6XHst4eXpVKx2GkSTQ473pz87+FWeHy/MjZLgCFLp5xILHVBOdT2XY8RwksbDV+F/xqGTDhCAxuSLjw8PupLHRu4ATZADqbzPQDqfxpRgZUSCMus3ilyNEgsVpsmHVlsAHWwI5EH0qH7Q4GE4SZZbLEVII8+gFutwKgcr7R/VFCgmRLCwY2APWx3I9KYZ/mn1tTqbSP0FHsqep6Xv50xT4e75hj7kM2h1gOfDiqplFIH2J6vH9FUOwjyYLGhXB4M91Vv0bg9256Hp761HPYdWHe3gD8N6peVKxUq22k/HwIqay/PW0srd5QNyT05G3jVrjcbpKvp4xmwi+eufV77KQyj6H8M5A6eyrquTXLd3nXXdDEX2vt426UnNOyXHtL51r23Lg1g1ztpfsOl1aJGacoLruKUizlrd1aYy4oWI5X6Hl7jSD4kgADb76tHUEU7QJWAnmmXSBpzKkmx7Me+bD0rRchAXDLY3G/21kqkseprQ8jxIiwijwBYi/vNZP4somsp4mx5da2yNExNeVmQ3rKPpGzLi46QDklkHu5/aTVZDb04zTFcSaR/5zE/E01FWLB0bRG3QADwFliZ39JK53Erb+2J/3dkv7H/d4SqZin7j/wBVv3TVw7bH/d2S/sf91hKpGJfuP/Vb901e0bb09+1aLDpLUhHavRWMz7XDfDyMjLpFmw82qRmB0JGsgS5JU3IvYAk2G9J5BmeJM5TFhkZhM0ceiPQUilVNSSK7MbLJF7YW+u45VMYzKIsQiCVA2ndTdgQSLGxUg7g2oQZDAjl1jUMSCSL9Dfbfa5AJt7RFzc1RLLqK7K53LN/KlTqw+GxIsttP1ri3j57qvCFidzqN6FTOAymKDVwkVNRubeXIDwUXNlGwubDeioQvFFChRihCOu4mN6TN6UhBBvapMN+kFr2uuFSmXgmVb+NXjJoOJOgPK9z6Lv8AhVHy9jxU9RWh9mkszP5aR79z91WWMT9BRyPGtiB2nJabBPwn24+ytkjaBYbL5dP8KZrOb7MfdS0WI1bE7cj9xpnJCVNeQMaMwdVdtG4pxIXI5g+oFM5ZWAAZbgctzceh8PKn8J1DekjGfUU5FIGHMBKBso7Bw6pWZ2NmJPjUzOwC7cv89KbRR+FPBcqRalVdQZnhztwA8El5zCRwWIQyILtcsBuNtzan2NIjkAPn9n+tRmFxIWRCwtpZSfHYg1MZ8g1E357g+u4qLKAHjLVMvylA3EJ1g8Xva96bZ9NrZEFr2ZifI7W+dRkWL2B6jamWJzEnEq3lb7aVTUTnyEt3NJ8Aktp7P2kxxGIJCG+4JU/MffTzDN7S9CL1H5gti/8AWDD33Bp3BJYg+VaKsjb8uxzBrf2I8L2U62SZvyKmuMMhPuo5pO83nSmXtzq4kL4qRzwMzY+NrpSVR9KmmUeJKxE+IIHvJpxmDWU0hFh9Sxjx+Q3NM0jGCDpZfzOB/wCoJQkMwS0tud1Hu2rmXDbcr+prvEsTOQOYU399N8UxAsL1oaXbMcTQfyj0QCmrLzBG1dyzgoq29m+/lSOgnz8hTxcARYyXUeAG/v8ACrOV0bS3bOYzA36WyHekaoZXhjquSAKmsfi9MT6SbBWJ+FRiy6BdbW+00GxuqGUsdyCAPWs9iFNJUzNmObQQAO0jl7rjxZp7FljHeiFG43olrrhYrztbT27P+7cl/ZP7rCVRJ37jf1W+Rq7fSE1styT9kP8ACwlZ/NJ3W/qt8jWhoB/TeKt6aXZht2r07is/JhLQdzRpucRh8UuokEIkSOsZkdmAUaSSCRsSQCrgc3mOJEUqooeIyhQGDR6WjXSZCdMxPEJOgDh6QDfWrF5jMmjnWPiawU7ylJJY2BKlT3omU8iR76KHIIVk4gD6/EyymwJDOFBayhmVSwAGogFr1nFUJj2R7QNiouI5S7LHIECSxuiyrqCssu7qLECZbK5DWA0m4qQyzJIcPfhKRcKu7O1lS+hF1k6Y11NZBZRqNgLmjoQvPWGwuEtYQRe9QfnTk4bDAfyMI/8AjT8KqkGZeddzZrtzq2fgUbnXDneJWybWUuxewVmU4f8A9KL/AKafhXGIxkQG0cf/ACJ+FVRcyPjRS5jfrS2YFA120ST3lNnEae1w30UricUjEdxLjkQoBB9RViyNLRD+lc/cPlVCw8xZwOpNvjWjYTCOkYNiF2FQfiMMjpWxNIFz6J6hn6cudoFJYRveR16+hFIYjGkyFbbAD7b/AIV1hG3+dLjBqSSBdj52t4bV5wCxjnbYvllyNx+qnmwNyk9fIDkOfrXEkjXsLkUqMIy/pJ72FNEMmrZh7t6VHGHXIIsOKAQdEodYINrVI4XFE81v6Vxg16FWY+V706kRwNo3Hraokrg7KwTT3A5FJDAjVcfA+fhS+PR3QAAsy93YeA60nh5mOwXT6XvUzk8mghWHME36XHjUd73Agnco8ryzrakKm5rhJ44mcJuAbA9T0v4b1WMhxryxh5D3yzH0s1gB8K1rNcLxVIJ7rAg289qx7svB+TkTduFKy/bcH51r/h6rjkikDwARv7dPdEVQXzNB3g5c8va6tOO76a+uwYeBB++kT09KWXFo8RBBRrWubWNvP3UzZu6N+VP00L9nonC1nHLkRlY9qsWopUsQelAXDCw260od1866w7XFjzqW+VzYTtC9uqRy4pS4xCaq6OJEMV/0yCqjw33PypXg232tUVicRrNtNz0sdvdRRsFXaLWNpufPL78lw5pPAIS58xzpTEwsTbn0FcZUCJLHwNS0Udrt15Dx91WddWfLTk5aC3abjwQNE2wuE0uq82JFwOQpeaLvEtyHKikbgjUT3rXPqdgPiRSzx3W53PT1qkmqnukbITkerfec87cB7Ll81FYtb78vAVE5gpCMfI2FS80mnnuflVe7RT2hbz2+NbClcWsvuATFW/Yhe7kVUJYmHMEeoNcKaGs+JohVO9wJuLrz9bB9JLWyzJP2U/wsJWcyS91vQ/I1oP0otbK8j/ZT/BwtZm0mx9D8qv6FwFN4pYl2RZetJu06GEvhXgm4YBkvLYKLG26qxLEiwFL5fnUjz8N4ggaMyrZiXQBlULOukBGbUxUAn+SfwpXMsnGIWK8kiFCHUoV9rSRch1ZTa9wbXB3Fc4HIOFI7rNMdba2VjEQSSDz4esiyhQC2y2AsALZxIXOT5y8sksciIrR6LmNy69/V3GJVbSLoBItazrvvR0tl2SrCztqkdnCrqkbUwSMsY0vYXCmSQ3a7HWbk0KELx4k1qJp70z4hoGSrw4kLZXSc9E64tAy0010eum/4gbb1yxT/AAM9nBtfy+VegOwWW8XL42cd86rX8FYhfsrzzliM80aJ7TMqj1YgffXqHs3EcPhkgszFR7drdfCsv8T1sMtNHE49bavzsAdPEK1onPbE7ZO8JPG5NGkbO6KLKSSNuQv0rLezeZjEFg1r6yT/AFWNxb7RWg/SLnBiwWI8CmkEdC9ltf8A4jWCdncfIMQvC5k7joR1vVfgNCyaknJNnEhrSdxAue43Cnx1skUjA7Pa/Y81ukYWO2iJfhcmu5Lsbs2gfzU0j/mY7A1U8T2gm/QvsLbDbz3qGxmPmc2dz6chTFL8NVE52nvaO+58Fd/Lm9yr+ufxQiwe3kHP22rn/wAXqTbit72uKz1Mrdjzv76eQ4FVsG3PW3KrCT4coowQZXOdwA9kClYTchaVluYJIAwZCevIH7akW5XNZ5gsJEdhqv5VJTNKI9KSNa1rP8gb1j6mgjEuwx5Gf5hb7qPJSDa6pSPa3th9UWfSNVrBPDW2xPp1rOewWZ96ZGPeezjzIvqt8b057WSScKRXG+3PnsRVIwmKaNw6mxU3H+PlW7gwqKliDMjtAEkZ3/eqrayf5WqYRoB65FahO4va5I8KLDSDe5t5WO1NsBjNcSvpI1D/AF3pwNRso2B51elo6PZBy45fbVaVrg5ocNCulDcrXHQ7Cu443vcEX8Da/wAas+U5Cpj1MN/0fPzNR+e5aI+Ww6VnWY5FPP0DRqbXIv5XSBK0u2QofEYgkWvYjnt1qNmmJ5sb11LiWvcbHrbkaCkuD3fU9BWup4GwN0AHclE3yT/s+hkclt7D51YBBYVB9lXtJINraR8Qf8TUpisxCm1YfHI5psQMcYvkLAcLJDbnJVvtpiCphjB9uRbnxsR+P2VMyYi3LnVe7W4hWkhLbMsiabeovepGTE6l5G/iKuKegLoImyDT34pmG/TSX5eiZY1iTVc7Uz91U8Tf4f61YAha58KpufzapiP5th+NaGpcI4NkdigYvLswEf5Ze6jaMV00l+g91ciqIgDRZFa/9JmAllyvJOFHJJbC76EZrXhwtr6Qbcj8Kzb/AGDiv/b4j/pS/wD5r1N2Txyw5PhJHvpTCYdjpBJsIk/zc2A5kgAmpLBZ8sr6Ujm03ZRKUOjWl9an9JSCrDvKBdbXuRd9lQ9jdkaLlkxxfaMNCWw00WpNIIaORyzMDojRAVJZiCOvLlXGR9oJpZlWRYwsgxVkUHVG2Dnjw7AvqIk1Fy2wW1rd7nUxmWTxz6eIGuhJUpJIjAkFTZo2U7gkWvScGQQo5dVIY731ybXIZtI1WXWwDPa2si7ajvUddUd2Zz2aZ5Y500uiQuRw5E0mUyhoxrJ4oUw7SqdLXNgLbipXLsnig1cJdOq17ljYLfSi6idKLc2QWVdRsBc0KELxTR0VChCFChQoQpnsdLpxsDc9Lqd/X/GvSgO1ChWQ+KGgdC7f1vZXFD+Ge37LOPpexjcOOEbI41t5kOVX4WJ99NeznZyKCMMAGYjckb/HwoUKtXfyMEgMeRcc7b83K2o2NMznEZgC3LVSf11rWFgPQVB43MCSQVWhQqzwGmic5zi3MK5tbROsgUMxB5AcqWxMKhuQNChTFU5wxRzATaw9Eb07wsxXl9m1SI3FChWUrQBITzTb1RvpFNoxbqQD6c6ztDuKFCtnQkmmhvw/9FZPGD/UdwW3ZHgRwF1d7UAbEbD0qRTIkIuLjyoUKxlfVTNqZLOP1H1Wme9w0KmcCmlFUcgAKie2DEKijkxIOw6WoUKiYT1q+O/EnyJUeL8YKt4TJUJuxJHhy+NSk+DUIQoAFuQo6FXFfW1ElRZzzYEWG7wU8nNUmLFFMRIo5aRb3mnZxBY773FChXp4Y13XIztr3JimcSHX/wAj6qLz/EaljuBcSJv151JLiCG2+FChXRG0EttlZJiJ6d/+vuk8aeo2NUDEyFnYnmST9tChUGt/CYFS44eswdqSoxQoVUrPL2J2D/8AK8D+y4f+ElFlUMkeIeIOnC1yzEaDrJmYyFdeu1g0v83koHnQoUIU/QoUKEIUKFChC//Z"/>
          <p:cNvSpPr>
            <a:spLocks noChangeAspect="1" noChangeArrowheads="1"/>
          </p:cNvSpPr>
          <p:nvPr/>
        </p:nvSpPr>
        <p:spPr bwMode="auto">
          <a:xfrm>
            <a:off x="284285" y="-944563"/>
            <a:ext cx="3244362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320852" y="1304334"/>
            <a:ext cx="81863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000FF"/>
                </a:solidFill>
              </a:rPr>
              <a:t>7</a:t>
            </a:r>
            <a:r>
              <a:rPr lang="en-GB" dirty="0" smtClean="0">
                <a:solidFill>
                  <a:srgbClr val="0000FF"/>
                </a:solidFill>
              </a:rPr>
              <a:t>-years </a:t>
            </a:r>
            <a:r>
              <a:rPr lang="en-GB" dirty="0">
                <a:solidFill>
                  <a:srgbClr val="0000FF"/>
                </a:solidFill>
              </a:rPr>
              <a:t>cooperation with </a:t>
            </a:r>
            <a:r>
              <a:rPr lang="en-GB" u="sng" dirty="0">
                <a:solidFill>
                  <a:srgbClr val="0000FF"/>
                </a:solidFill>
              </a:rPr>
              <a:t>EGU/GIFT</a:t>
            </a:r>
            <a:r>
              <a:rPr lang="en-GB" dirty="0">
                <a:solidFill>
                  <a:srgbClr val="0000FF"/>
                </a:solidFill>
              </a:rPr>
              <a:t> (</a:t>
            </a:r>
            <a:r>
              <a:rPr lang="en-US" dirty="0">
                <a:solidFill>
                  <a:srgbClr val="0000FF"/>
                </a:solidFill>
              </a:rPr>
              <a:t>European Geosciences Union</a:t>
            </a:r>
          </a:p>
          <a:p>
            <a:r>
              <a:rPr lang="en-US" dirty="0">
                <a:solidFill>
                  <a:srgbClr val="0000FF"/>
                </a:solidFill>
              </a:rPr>
              <a:t>GIFT – Geosciences Information for </a:t>
            </a:r>
            <a:r>
              <a:rPr lang="en-US" dirty="0" smtClean="0">
                <a:solidFill>
                  <a:srgbClr val="0000FF"/>
                </a:solidFill>
              </a:rPr>
              <a:t>Teachers</a:t>
            </a:r>
            <a:r>
              <a:rPr lang="en-GB" dirty="0" smtClean="0">
                <a:solidFill>
                  <a:srgbClr val="0000FF"/>
                </a:solidFill>
              </a:rPr>
              <a:t>). </a:t>
            </a:r>
            <a:r>
              <a:rPr lang="en-GB" b="1" dirty="0" smtClean="0">
                <a:solidFill>
                  <a:srgbClr val="FF0000"/>
                </a:solidFill>
              </a:rPr>
              <a:t>Recently </a:t>
            </a:r>
            <a:r>
              <a:rPr lang="en-GB" b="1" dirty="0">
                <a:solidFill>
                  <a:srgbClr val="FF0000"/>
                </a:solidFill>
              </a:rPr>
              <a:t>enlarged to </a:t>
            </a:r>
            <a:r>
              <a:rPr lang="en-GB" b="1" dirty="0" smtClean="0">
                <a:solidFill>
                  <a:srgbClr val="FF0000"/>
                </a:solidFill>
              </a:rPr>
              <a:t>Africa and South </a:t>
            </a:r>
            <a:r>
              <a:rPr lang="en-GB" b="1" dirty="0">
                <a:solidFill>
                  <a:srgbClr val="FF0000"/>
                </a:solidFill>
              </a:rPr>
              <a:t>America (2016 events in Merida Mexico and Cape Town).</a:t>
            </a:r>
          </a:p>
          <a:p>
            <a:r>
              <a:rPr lang="en-GB" dirty="0" smtClean="0"/>
              <a:t>Workshops </a:t>
            </a:r>
            <a:r>
              <a:rPr lang="en-GB" dirty="0"/>
              <a:t>for Secondary School teachers selected </a:t>
            </a:r>
            <a:r>
              <a:rPr lang="en-GB" dirty="0" smtClean="0"/>
              <a:t>worldwide</a:t>
            </a:r>
            <a:endParaRPr lang="en-GB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217" y="2570371"/>
            <a:ext cx="5354782" cy="4181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94"/>
          <a:stretch/>
        </p:blipFill>
        <p:spPr bwMode="auto">
          <a:xfrm>
            <a:off x="5562600" y="2488606"/>
            <a:ext cx="3503519" cy="4345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7383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2"/>
          <p:cNvSpPr>
            <a:spLocks noGrp="1"/>
          </p:cNvSpPr>
          <p:nvPr>
            <p:ph type="title"/>
          </p:nvPr>
        </p:nvSpPr>
        <p:spPr>
          <a:xfrm>
            <a:off x="1709310" y="179023"/>
            <a:ext cx="5986890" cy="830997"/>
          </a:xfrm>
        </p:spPr>
        <p:txBody>
          <a:bodyPr/>
          <a:lstStyle/>
          <a:p>
            <a:r>
              <a:rPr lang="en-GB" sz="24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(</a:t>
            </a:r>
            <a:r>
              <a:rPr lang="en-GB" sz="24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3</a:t>
            </a:r>
            <a:r>
              <a:rPr lang="en-GB" sz="24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) Capacity </a:t>
            </a:r>
            <a:r>
              <a:rPr lang="en-GB" sz="24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Building in the frame of International </a:t>
            </a:r>
            <a:r>
              <a:rPr lang="en-GB" sz="24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Cooperation with UNESCO </a:t>
            </a:r>
            <a:endParaRPr lang="en-GB" dirty="0" smtClean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573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3" t="15849" r="35094"/>
          <a:stretch/>
        </p:blipFill>
        <p:spPr bwMode="auto">
          <a:xfrm>
            <a:off x="32264" y="2057399"/>
            <a:ext cx="4698755" cy="47785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734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96" t="16157" r="16363" b="9325"/>
          <a:stretch/>
        </p:blipFill>
        <p:spPr bwMode="auto">
          <a:xfrm>
            <a:off x="3130819" y="1233657"/>
            <a:ext cx="5327381" cy="4554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7348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31" r="2017"/>
          <a:stretch/>
        </p:blipFill>
        <p:spPr bwMode="auto">
          <a:xfrm>
            <a:off x="5410200" y="4380092"/>
            <a:ext cx="3754309" cy="24855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2973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2"/>
          <p:cNvSpPr>
            <a:spLocks noGrp="1"/>
          </p:cNvSpPr>
          <p:nvPr>
            <p:ph type="title"/>
          </p:nvPr>
        </p:nvSpPr>
        <p:spPr>
          <a:xfrm>
            <a:off x="1600200" y="18871"/>
            <a:ext cx="5930411" cy="1200329"/>
          </a:xfrm>
        </p:spPr>
        <p:txBody>
          <a:bodyPr/>
          <a:lstStyle/>
          <a:p>
            <a:r>
              <a:rPr lang="en-GB" sz="20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(</a:t>
            </a:r>
            <a:r>
              <a:rPr lang="en-GB" sz="20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4</a:t>
            </a:r>
            <a:r>
              <a:rPr lang="en-GB" sz="20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) Capacity </a:t>
            </a:r>
            <a:r>
              <a:rPr lang="en-GB" sz="20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Building in the frame of International </a:t>
            </a:r>
            <a:r>
              <a:rPr lang="en-GB" sz="20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Cooperation with other space agencies </a:t>
            </a:r>
            <a:endParaRPr lang="en-GB" sz="2800" dirty="0" smtClean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" name="AutoShape 12" descr="data:image/jpeg;base64,/9j/4AAQSkZJRgABAQAAAQABAAD/2wCEAAkGBhQSERUUEhQUFRQWGBcWFRUWFxQdFxcXFBgYFRQYFBUYHCYeGBkjHBQUHy8gIycpLCwsFR4xNTAqNSYrLCkBCQoKDgwOGg8PGiolHyQqLiw0LDAvLSwwLC4vLC0sLC8sLCwpLywsLCwsLSosNCwsLCwsLC0sMCwsLCwsLCwsLP/AABEIALUBFgMBIgACEQEDEQH/xAAcAAAABwEBAAAAAAAAAAAAAAAAAQMEBQYHAgj/xABKEAACAQIEAwUEBQcJBgcAAAABAgMAEQQFEiETMUEGIlFhcTKBkbEHFKHB0SMkQnN0srMzUmJydcPh8PEVJYKSk8UWNVNUg6LS/8QAGwEAAQUBAQAAAAAAAAAAAAAAAAIDBAUGAQf/xAA5EQABAwIDBAgEBAYDAAAAAAABAAIDBBEFITESQVFhEyJxgZGhscEGFDLRM0Lh8BUjJDRSgnKSwv/aAAwDAQACEQMRAD8Aw2jCnnblzoVrnZXH5dgsJHhsRiYycUpbHKkfFusilYI1nRrRtHfWeZDHpQhZFR2p9nmWjD4iSJZElVGIWSNlZHXmrKykjcEbdDcdK1LJIsJ+arpyz6uYMPxHf6i0olYD6zxuLOkqgHV7IJ8BQhY/ahatP7Ktl4w0SSyYSOR8VOpkkw0M35MCPhcTW4aKMm9m3G5vaxNFCMOPrzYWHLuL9bQRR4qTCFFwxSQtwmeThnvaN0Y87UIWY0K03FYXCPikVhgEkky2cOI3gGHXGETCKzhjEj2EdjfnTTLcpw0CZemJODaQ45jMVmw8g+r2hA4zoxAS+vZj40IWe0Kv3bPPsuaKeGCJTLxRwpEw+HiWNEZtVpInYyqwsBcedQnYXL8O+I4mMkiTDwjiMsjfyrXtHGEF3cFratINlB8q6hVwV0K0fFy4OHHQTYf/AGfNhsW0Szo6KVw7qwWfRHLZoYzcsrEDYkfo1Ve2WZpLipBHHho445JEjOHRVVkDkIxK7PsB3qU3VChFFCtF7JJAMFAVXAM5ln+snEfUzMqgR8DhpiZYxYnX1tTmODCriMx4Ay6SQNh/q4mMCwWbfEcISScPbb2WPltUgOIyskrM65JrT+FhDisAcQuXq5ixX1pYWg4AIWT6vr0MYw3s23ve3lUfg4MskwOBhmKQ4h1mLYlCDocTuI0xkY30MmmzcwAOYp5z7gLllQRR1qSxYMT5gcOuXsRioRCJmw3DGHIfinDiV1jY3C8j4cqrP0jRQjERcAwENCpcQCEKr6mBDCGR49dgL6W6ilxOJNkFVM0VXjKFy5suijxVkmknmH1iMgywALHwzLEN3hJLeex09amHwuETF40Yf/Z8jJh8N9W4rQfV2k/JCcqXYIWtxDub399Je/khZfahWh5vj8PB9RmngwDyh5xiYcNwGRoDwwmoRMyh7NIVNwbgeFI5nkuBVosHh58O/HlM0uMcpaHDi/Ci1NyfRqZlFiWKr5UB/JFlRBTiMVdu3OCy+WATYCXDhoW4bRJrRpITtDIRKAZJRYhyt/aB6bx/0dFxjAY58PhjocGbEFQqKw0kpqIvJ3u6AfHoDVhTSdUutoub1VsQhHMEeopEwkC+k28bG3xrVPpAzEMuFVsRFNHFiN3bEQzYiQHSWkZYbrFDZSAtyb8+dS8ed4gZlM8+PwrZaWxNovreFYGJlk4SiJW1HmllAvUCpkLiHWXQFiixk8gT6A0SxkmwUk9RbetMyvM8QMqwKYDGYfDyKcT9YRsTh4nJaW8RYSMC3dvY+FNe1PbGXD5nK+CliaSXDwwSSoUYcQpHxGSRTp1a19rlzqGXEpSoLREDdSPUGkSN60D6Se0zvHBgjP8AWTAOJPPqDB53G6xsNtCAlRbmSaz7rUiZxLBcLg1Xqjs1jpxhMshgaJNeBWRmkieT+STCooULLHa/HJJJPIVJZpiMdDBLLx8K3DjeS31WYX0KWtf63te1RHZZrRZV/Zrf9vqa7SyfmeJ/UTfwmqhmq+jkDOxPNZcXSGcyzJhy0+JjDWDRCK+H1EAkhneSQtYWYKNN9Nje+yPZvtDJLi5ElMgUQQ6A8TopbU6vICyhbyN7Khj3UFt9QW0xxBkUMARZdiAeQ250qYweg+Hhyqem1VewObNNETK0hlMcMkl3V0DSq2rSQoMbXRrxckGm1tRoqtUcQW9gBc3NgBcnmT4nzoUIXh+hQoUIQo70VChCOhQtRUIR0KFHalWQioUdqFq6GlCKjBoWroClsYSVwo70L0YFC1TQ0pKO9c3rq1C1Lc02XEK6BogKO1PxgjNcXJNFXRFc2ph7TddQvQvQtR2rmyUIA04Q7UgBTiNasKUFCSlO1IaqeT4VgNxTQrUStjdtApVi3IrmgTXVq5IqtcwhdSinak770qo2pMjepE7SWNKSNV6e7OtaHKf7Nb/t9SfaGX80xP6ib+E1Q+TNaDKf7Ob5YCnmfS/muI/UTfwmrzrF5iyuDf8AirKFl4ie1Pc6En1U/WeHey8Hh/WdOqx/lNPW3s32vXGSy6cWv8qLwkT6+Jfjl4dHG1bXtr0aNtOvppq2QewvoPlSlbVQFWex8kbmaSJnCNotE3FLC2smSQyb8WS41Dpw1vvehVmoUIXhyhQoUIQoUKFCEdChQrqEKMULU4weFMjhRzJp1kbnusEAEmwXEGGZ/ZBPpSs2WSL7SkVrXYHskrsRyVFuTbck7fiafdoOwzxI7j8pGN77agP6Q6jzpp1fRRVPyshN8s91zuV43CmfQ+Sz+G5YaRXS1MdoMq4TAr7LX91RAFTzAWPsqaeJ0LzG/UI6FCulQnlT7WJhFRU/jyeUi+mm02FZfaBHrTzonW0TjontF3AgJIV1RAV0KUxqaXBoq6Nc0w8ZrqFAUKApFs11dxoSQBzNX/IuxTMgIQk/Gqh2eg14hB53+Fek8ihWOCNVG5UE286p8bxiTDYmCH6nE68ArrDmMZGZnNub2HqSsszPsiyL3geXK1ULP8q4RBAIB91q9Q4sDTuL+NYz9KeWKpYqLAWYe/nULBcflrZflKjMkEg9gU2o2KuFxLbOaL37FllcmuyK5NXLwVml2tcnnSi0medPzj+WFwar0rljWw+U/wBnN8sBS2eP+a4j9TN/DamuDP5tlP8AZ5+WAoZ2/wCbT/qZv4bV5rjLb4g3/VXlI28F+1WHOcZIMMTiDHAQBwdGMlVXax2eUQIVIG6qLhzsacdnsW4lmE0ztdcMV4uhdLSqxKKgAC3I9nc36mrDB7C+g+VKVulSqo9icXIzzK0omVUhPEWWSQNMxmE5OtQYHIWInDjaO62tqNxVuoUIXhyhQoUIQoUKOuoQFCjAowKWGkriIVPdkIdUpHkLe81BgVYuy8BVi/ja3xvU6liftEjcD6Kdhw2qlnat47MYYLApisNVy229wbW8rffU43eRl1eR25351EdnxaGMnqNR9TUhhZQ2o+HmflXjM0jjM8nPMq3nF3uPP3WJ9ucnMSOp5qbj0v8Agaz4Vpf0kZnqaQjodI9Nh91ZrXsNE6WSkifN9RCgYybzNJ12RfzQqy9iso48hsCxFrAedVutM+hTaaUgXsBb1O1q7X1DqSlknbq0fp7qHQW6dpIva58lYYezOhbvHpvYWtc+Q9TY1G552TDxteMr4E+PStXEbmxKjc7bjn91NMzQtG6yKLW2sb7ivNY8brI5elLjrvJstL870nUeAQdV5amjKsVPMG1c3qW7VQacVIP6VRJr1gO2gHN0Nj4rIzM6ORzOBIRE0VHaipo3um0L0VHQpFiV1O8qxnClR/Ai/p1r0l2czASQRmM3FgNq80QYVnNlUsfAAmt0+h3J5o8NJxbjvAqh5hSPDpWa+KKUS0rX36zTkON9fC1/FWtFI4Mcwjq6356efsrmCwvy8edZB9L+arqWIG7Wu3kL3FbNwd7BLGsa+l/sZIuJEsas4kW7AC+m23w2rNfDLAK3acdGm3C/Dwv3qVJI7o3BmpHlvWW3oiaWlgK7EEetJWrfvY4aqi0XaGuCd67WuTzpyYERhcGq9GRtbC5R/Z5/dwNIZxL+bz/qZf4bV27WwmUfsB/dwNMs2k/N5v1Uv8NqwGLNvWg9i01A29N4q+ZlmUpw5JWXDOqgookwuqWwJIBJYWUDURsSOVN+zWcyyTRmSXUJUxZZLKFU4bExQwlBYMupHYkMTc+Fqs7YRJI1WRFdbKbMoIuORsetdDAR6mfQmpipZtK6mKbIWNrkjpflWyWbVd7E4yYqUxEhllEcEjOssckZEocdxkiSxLROStmFilmNzYVZMPhETVoRV1MWbSoGpm5s1ubGw350KELxDQoUKEIUdFQoQuq6FcilsPAXYKouTyAqTECTZctfII4ItTADqau+U4DRYdBzJpXs92SWLS8lmbw6D8TU7jcFZdQsADuPs++lfxSGJ/ywObsr7r6WWswvDzAOklHWOnJaVkKh8MhXcW28x1rrMG4ULsFsbfPb76qn0dZ+AWw7t/Sjv/8AYffVr7T41UwkzG266RfqW22868zrMNdBWGnOpOXME5fZNSscyo2ToT6lZJneAEhNhcb/AG1n2ZYIxuR06VomFbfqQefgPCnuYZNHN3GUHYXPUE77GvR3Yg2hDaebMAfVwtxCnYhh4qm3GThvWSWq4/Rj2gGHxQRvZlIW/g36N/LeoDMsjePEtAAWYNZQBuQdwbehq7dm/o/VAr4g3ckWQE2XzJHM0vE56UUrhO7qvGVsyd4I9b6LM0VNMZuqPpNjfTmFtP1gFV38+VM89l0RtILna6j/AFpfCTFVFrEWHOks3N4mJ8Pma8eDgSL55jyVnG20g4XXnjP8kxTSPLJGe8Se7uPsqDkw7L7QI9Rat5wzDUwIvp+wD79wKa5xlMWIQoyrvfewuPAg16LT/E7bhk0VhxB0HZ+qJ8Ia9xc1xuc81hZor0vjcOY3ZDzUkH3Gm961Mhss2QQbFdItyAOtaR2X+jVDY4kktYNoGwF+hPWql2JwYkxaX9lLu3ovL7bVr+WS6nLeNyPcNqzWN4jLTsDIDYkXv5C3DQq+wyiY9hleL7gn+AymHDxExRLt+iALk+BNOMixEsLmVuTDeMdR438RSeExN2kB5avmKbQzc7m1qwnSylxc43dlmcyrjo7tLDofRXqPNoinE1AKOZPTyPnVC7R5rJJNxVUtGbBbdF6X9efvpmcUDIVYalG+m5AJ8SBzqRTMgVNgAPC1THTPbbbbca201GSTBRindtDP2H3Udjez0Ey/lVUk+QuPfWYdsuyq4fvxElD0PS/nWkzSln8iQPtqHz7CiSKRD5kfdV5g1RM2URyPJYdx3XyBHCxsnKqibPGbjrWyWTLXJO9KOliR4Ul1rWzXDQ0rEjVehcW1sHk/7Af3cFUZmkn5Cb9VJ+41P8ya2Cyf9hP7mCqGzOT8hL+qk/casXiTL1YPYtZhrb0nitVxeaStCNCz4dhYIGSBnmYqdKRgO4AuLsSBYXN1ALBPJ82xP1zhTjZ45324ZiBglhjUQMDrPdm7/E5MO7YDeaxWUwzogmijkC2Kh1BsSLEi/LajiyWBWLrDGGOklgqgkr7NzbpWpWUTbs3i5ZIn4zKzrNNGWRSikRyFVspZiNgObH1o6kYYFS4VQtyWNgBdmN2Jt1J3JoUIXiCjoqFCEdCio66hGtWvsHhgZHc81AA9/wDpVUFXHsPsG3tqO1/L/WpDG7UbhyKscLaHVTb8z5K7iXp4j4j8RSmGbiLIjbnSfs/yKZBrEeRuV+9fEeVLmUQnWd7g7eIIsvxrMyUoA2W/Ufp43B9xZbYhNZsAqaXiLKwNwb3N/Kn2eZ7LiUijkGlV3Yj9JuVz4bfOu+zeVGfUSR5X6Xp/iMkVkJU7rswPjyP20qbEY6eobHP1nMJ628X9bc96Zc6PbG1qPdRLMqxnTyBX328acYCS1mbn7R9T/r9lR7waeW6338PUVMYbBAG+zX3H80DxPjUat6NkNg6+0Sb792R57066wCergo1kaQoOIwHe6kAcvKuy63S3K4pw2mRRv/nxFRAbRIqnxH2VnWbU2pJIHkPsojBe6ssOciFdLqWUHusLXF97G9RuZdoDMyqoKoDffmT4nyFNMTibkr0IHxFR7SWvXYYAcyM1yOlYDtkZp1xtnb+c32A3osNOFXUTa+wv5C3zv8Kbue6g8d/sNSEOG1lVtsANvQb/AOfKpEga1vW3nyGXspDrAZrPs87HtPiXkQ2Vzq+ze321XMy7LyxC9rjfl5VvqdlGCg7BrL9hLcvfTfOeyBZD7IBJJA8COXx+daCm+JQ0tjmYNkAC+d8t6o5aaimJsbEk533rHewUdjK/kF+8/dWk5PJ7B8D9hql5Zgfq4deutvhew+VXHJobqp6VK+I4mtha8byM+4qypITDStY7X7p8j6ZHH877qSmffyakcwxHfJHjTJ5ydveKyUVO5/W5KS1l80pxLSn0HypTi25AH301uS9/K32UmXNWRpukLbHcE7ZORKSygCxvemOYS95vMU/yhNUgv05/KmubYYKze+p1BsRVvRO1t53ugEbVlmPaHC6JSRybf39aiBzq4doMLrQnqu4++qeedbOvYQQ7isRiMHQ1DgNDmt9zg/mOT/sJ/cwVQOYv+Rl/VyfuGprPj+Y5N+xH9zB1Xcwf8jL+rk/cNZqekMkm2tBhf9n4raMVn5MOqEmMrpB+sYbEguWBCRxI3DLuxFu6Tbw3pTKcfiHxDrIYtCxqzKqMGjkkIKx8Xisr6VDXIUX1IRbcU9xmTRzrHxA103VkkljYErpNmiZTuCRa9LxZai6tIILMrsQz3ZlVIwWN7nuxoCDsbb3qyWQUN2S7QyYkNxAnsQyDSrpbja7qA7HioNG069yS50+yaKpfLsmigvwl06rDcs1lW+hF1E6Y1udKCyrqNgLmhQheKaFdaa60+dOCMlcuk6O1KWFALTggJRdcAVduzOGHAXnrJJAAvcX6jpVPAq6ZJJaFbbbdOZqwggLGktOaucFAdUE8vcKwxQiw1o6Hxt3f8Kc4/C8RQF3IBa3jYU1wkh0kg725Akn8KksrxAQrJY90gkW6cm+yspWulhkEwNy05a2zHPO3eVrzcC4Ux2ayeVoXKWuSNz0sD4e6rM3Z02YAi8ibqTtqA2a/Su8oKaRwmupuRsRzPKx8OXuqQ4wVt2UevOsRNUGaZz5BmXdn70WdqKiQvNslQc/7JPHEX1qN9/O/hUdhsK/DUF1A8Dff1/Crn2zYcIKbkuRptysCCxPuqmYiO425Dqb/AHVb09XJJEInH8xtkCdLK2pJHyx7TuKloJdrEg36jx6WpvmcPdDX3VvfY+furjIkVtQO/UaSff8AMVNT4JeG439m/wAN6rpHfKz24H1/Rdc4Meq5I3WkWN66bbak771YxsUsBOBuy+VWHJbccAj9HV679PhVZjO9W7KYLxJJ+kpKn0Jvaq+t6re63uolWbM7claYnLA3UgeNJ41yBYja3Om8mIVU3YC/iaZZnmSrh3fUCEViTfbYE8/dUEPL2hoBufv2LPNj61911VMH2ehlRyw34kh1DY7sT8K5xOHXD2RWJNg2/QEkD5Gm/wBG2dfWYH1Hvq7av+I6hby3I91S+fwjh6uoIF/I1b1T6iOqdSTuJAOl8r7rforqGcSOFj1Sq/ipbmmpk7woYhtr+FNZHvvWnw+hBZnzCswpCdzrFuWxollUHfkfDpSEE97CunF+QJpv5UNcIpBawtcG3eUJbCT3bRH+kfsFT5yBJUDsx3HKq/k8qqx1HSb9duVXbA2aIEHbf51RYy99NUAxXFvzbzzuolS8ssQsf+knAiHh6LgNe4vzIqida0L6XH78SdQCfiaz6tjRyyS0cTpCTlv7T7LI4kb1Lu70W59pGtgMm/Yj/DwdVfHSfkpP6j/umrJ2sNsvyb9j/u8JVQxcn5N/6j/umrOCHaj2loML/sz3resdnJkiAibEwybBFMGl5XKnSqcdCukWuzW2G5K86S7MZ1LJMyzs4YnEBV0w8FhhZxAzQMp4otddQl5l7rYAipzFZTDOirPFHKosQJERgDa1wGBsa7jymFWLCKIM2gswRATwxaO5tc6RsPDpVesgoXsZ2hbF/WS59iYBFKMhSNoYnRW1AEtcuTfe5ttsKFWJIQCxAALG7EAXY2C3bxNlUX8FHhQoQvEFFQo6EIGlEG1BYvOlVQcr1YU9O+9zZJJRBa0b6P4oXjGuzMptpY7DzI61Q4sICQL1ccow6wqqAC5I1N1N6lV9LJJTOja7ZJ3jXmrvBYXmUv3WsVrMCRFbJo9Ft8hUXmGSgAsgF/C9hbrv0qHyuCS9wDa/PlYeI8am8esrx2G562Iua8ilgdTT7IkBF9futBsGN2TlK9k4HWG7gi57gP8ANIHI/GrAyC9yoJ8bCqblOezYeNY5Y9S6tjqGpR4W8PU1PYTtBG50ElH6K4sT6dD7qZqInNkc4Zg55Zj3VXUwyF5fbLkmvavAO68W9ljVj8vwqqYbCM7hJAQCLqQLg9fQVO9pc5Mkhw4No47GT+kwsQCfAG3vFRRxhNtN7KLFvG+5tUtt4o7DUi9zu4W/enlYUgkbEAe7kEnNlzYeWJl70ZfS5UcgwIGq3TVp3q0xxrpIa+4I+NV7BYokken4feKmsHjAdjz+YqFWSPkDdrUb+O9cna/eVV8ZgCjab+l/xpoUtzq74/LROlr6XHst4eXpVKx2GkSTQ473pz87+FWeHy/MjZLgCFLp5xILHVBOdT2XY8RwksbDV+F/xqGTDhCAxuSLjw8PupLHRu4ATZADqbzPQDqfxpRgZUSCMus3ilyNEgsVpsmHVlsAHWwI5EH0qH7Q4GE4SZZbLEVII8+gFutwKgcr7R/VFCgmRLCwY2APWx3I9KYZ/mn1tTqbSP0FHsqep6Xv50xT4e75hj7kM2h1gOfDiqplFIH2J6vH9FUOwjyYLGhXB4M91Vv0bg9256Hp761HPYdWHe3gD8N6peVKxUq22k/HwIqay/PW0srd5QNyT05G3jVrjcbpKvp4xmwi+eufV77KQyj6H8M5A6eyrquTXLd3nXXdDEX2vt426UnNOyXHtL51r23Lg1g1ztpfsOl1aJGacoLruKUizlrd1aYy4oWI5X6Hl7jSD4kgADb76tHUEU7QJWAnmmXSBpzKkmx7Me+bD0rRchAXDLY3G/21kqkseprQ8jxIiwijwBYi/vNZP4somsp4mx5da2yNExNeVmQ3rKPpGzLi46QDklkHu5/aTVZDb04zTFcSaR/5zE/E01FWLB0bRG3QADwFliZ39JK53Erb+2J/3dkv7H/d4SqZin7j/wBVv3TVw7bH/d2S/sf91hKpGJfuP/Vb901e0bb09+1aLDpLUhHavRWMz7XDfDyMjLpFmw82qRmB0JGsgS5JU3IvYAk2G9J5BmeJM5TFhkZhM0ceiPQUilVNSSK7MbLJF7YW+u45VMYzKIsQiCVA2ndTdgQSLGxUg7g2oQZDAjl1jUMSCSL9Dfbfa5AJt7RFzc1RLLqK7K53LN/KlTqw+GxIsttP1ri3j57qvCFidzqN6FTOAymKDVwkVNRubeXIDwUXNlGwubDeioQvFFChRihCOu4mN6TN6UhBBvapMN+kFr2uuFSmXgmVb+NXjJoOJOgPK9z6Lv8AhVHy9jxU9RWh9mkszP5aR79z91WWMT9BRyPGtiB2nJabBPwn24+ytkjaBYbL5dP8KZrOb7MfdS0WI1bE7cj9xpnJCVNeQMaMwdVdtG4pxIXI5g+oFM5ZWAAZbgctzceh8PKn8J1DekjGfUU5FIGHMBKBso7Bw6pWZ2NmJPjUzOwC7cv89KbRR+FPBcqRalVdQZnhztwA8El5zCRwWIQyILtcsBuNtzan2NIjkAPn9n+tRmFxIWRCwtpZSfHYg1MZ8g1E357g+u4qLKAHjLVMvylA3EJ1g8Xva96bZ9NrZEFr2ZifI7W+dRkWL2B6jamWJzEnEq3lb7aVTUTnyEt3NJ8Aktp7P2kxxGIJCG+4JU/MffTzDN7S9CL1H5gti/8AWDD33Bp3BJYg+VaKsjb8uxzBrf2I8L2U62SZvyKmuMMhPuo5pO83nSmXtzq4kL4qRzwMzY+NrpSVR9KmmUeJKxE+IIHvJpxmDWU0hFh9Sxjx+Q3NM0jGCDpZfzOB/wCoJQkMwS0tud1Hu2rmXDbcr+prvEsTOQOYU399N8UxAsL1oaXbMcTQfyj0QCmrLzBG1dyzgoq29m+/lSOgnz8hTxcARYyXUeAG/v8ACrOV0bS3bOYzA36WyHekaoZXhjquSAKmsfi9MT6SbBWJ+FRiy6BdbW+00GxuqGUsdyCAPWs9iFNJUzNmObQQAO0jl7rjxZp7FljHeiFG43olrrhYrztbT27P+7cl/ZP7rCVRJ37jf1W+Rq7fSE1styT9kP8ACwlZ/NJ3W/qt8jWhoB/TeKt6aXZht2r07is/JhLQdzRpucRh8UuokEIkSOsZkdmAUaSSCRsSQCrgc3mOJEUqooeIyhQGDR6WjXSZCdMxPEJOgDh6QDfWrF5jMmjnWPiawU7ylJJY2BKlT3omU8iR76KHIIVk4gD6/EyymwJDOFBayhmVSwAGogFr1nFUJj2R7QNiouI5S7LHIECSxuiyrqCssu7qLECZbK5DWA0m4qQyzJIcPfhKRcKu7O1lS+hF1k6Y11NZBZRqNgLmjoQvPWGwuEtYQRe9QfnTk4bDAfyMI/8AjT8KqkGZeddzZrtzq2fgUbnXDneJWybWUuxewVmU4f8A9KL/AKafhXGIxkQG0cf/ACJ+FVRcyPjRS5jfrS2YFA120ST3lNnEae1w30UricUjEdxLjkQoBB9RViyNLRD+lc/cPlVCw8xZwOpNvjWjYTCOkYNiF2FQfiMMjpWxNIFz6J6hn6cudoFJYRveR16+hFIYjGkyFbbAD7b/AIV1hG3+dLjBqSSBdj52t4bV5wCxjnbYvllyNx+qnmwNyk9fIDkOfrXEkjXsLkUqMIy/pJ72FNEMmrZh7t6VHGHXIIsOKAQdEodYINrVI4XFE81v6Vxg16FWY+V706kRwNo3Hraokrg7KwTT3A5FJDAjVcfA+fhS+PR3QAAsy93YeA60nh5mOwXT6XvUzk8mghWHME36XHjUd73Agnco8ryzrakKm5rhJ44mcJuAbA9T0v4b1WMhxryxh5D3yzH0s1gB8K1rNcLxVIJ7rAg289qx7svB+TkTduFKy/bcH51r/h6rjkikDwARv7dPdEVQXzNB3g5c8va6tOO76a+uwYeBB++kT09KWXFo8RBBRrWubWNvP3UzZu6N+VP00L9nonC1nHLkRlY9qsWopUsQelAXDCw260od1866w7XFjzqW+VzYTtC9uqRy4pS4xCaq6OJEMV/0yCqjw33PypXg232tUVicRrNtNz0sdvdRRsFXaLWNpufPL78lw5pPAIS58xzpTEwsTbn0FcZUCJLHwNS0Udrt15Dx91WddWfLTk5aC3abjwQNE2wuE0uq82JFwOQpeaLvEtyHKikbgjUT3rXPqdgPiRSzx3W53PT1qkmqnukbITkerfec87cB7Ll81FYtb78vAVE5gpCMfI2FS80mnnuflVe7RT2hbz2+NbClcWsvuATFW/Yhe7kVUJYmHMEeoNcKaGs+JohVO9wJuLrz9bB9JLWyzJP2U/wsJWcyS91vQ/I1oP0otbK8j/ZT/BwtZm0mx9D8qv6FwFN4pYl2RZetJu06GEvhXgm4YBkvLYKLG26qxLEiwFL5fnUjz8N4ggaMyrZiXQBlULOukBGbUxUAn+SfwpXMsnGIWK8kiFCHUoV9rSRch1ZTa9wbXB3Fc4HIOFI7rNMdba2VjEQSSDz4esiyhQC2y2AsALZxIXOT5y8sksciIrR6LmNy69/V3GJVbSLoBItazrvvR0tl2SrCztqkdnCrqkbUwSMsY0vYXCmSQ3a7HWbk0KELx4k1qJp70z4hoGSrw4kLZXSc9E64tAy0010eum/4gbb1yxT/AAM9nBtfy+VegOwWW8XL42cd86rX8FYhfsrzzliM80aJ7TMqj1YgffXqHs3EcPhkgszFR7drdfCsv8T1sMtNHE49bavzsAdPEK1onPbE7ZO8JPG5NGkbO6KLKSSNuQv0rLezeZjEFg1r6yT/AFWNxb7RWg/SLnBiwWI8CmkEdC9ltf8A4jWCdncfIMQvC5k7joR1vVfgNCyaknJNnEhrSdxAue43Cnx1skUjA7Pa/Y81ukYWO2iJfhcmu5Lsbs2gfzU0j/mY7A1U8T2gm/QvsLbDbz3qGxmPmc2dz6chTFL8NVE52nvaO+58Fd/Lm9yr+ufxQiwe3kHP22rn/wAXqTbit72uKz1Mrdjzv76eQ4FVsG3PW3KrCT4coowQZXOdwA9kClYTchaVluYJIAwZCevIH7akW5XNZ5gsJEdhqv5VJTNKI9KSNa1rP8gb1j6mgjEuwx5Gf5hb7qPJSDa6pSPa3th9UWfSNVrBPDW2xPp1rOewWZ96ZGPeezjzIvqt8b057WSScKRXG+3PnsRVIwmKaNw6mxU3H+PlW7gwqKliDMjtAEkZ3/eqrayf5WqYRoB65FahO4va5I8KLDSDe5t5WO1NsBjNcSvpI1D/AF3pwNRso2B51elo6PZBy45fbVaVrg5ocNCulDcrXHQ7Cu443vcEX8Da/wAas+U5Cpj1MN/0fPzNR+e5aI+Ww6VnWY5FPP0DRqbXIv5XSBK0u2QofEYgkWvYjnt1qNmmJ5sb11LiWvcbHrbkaCkuD3fU9BWup4GwN0AHclE3yT/s+hkclt7D51YBBYVB9lXtJINraR8Qf8TUpisxCm1YfHI5psQMcYvkLAcLJDbnJVvtpiCphjB9uRbnxsR+P2VMyYi3LnVe7W4hWkhLbMsiabeovepGTE6l5G/iKuKegLoImyDT34pmG/TSX5eiZY1iTVc7Uz91U8Tf4f61YAha58KpufzapiP5th+NaGpcI4NkdigYvLswEf5Ze6jaMV00l+g91ciqIgDRZFa/9JmAllyvJOFHJJbC76EZrXhwtr6Qbcj8Kzb/AGDiv/b4j/pS/wD5r1N2Txyw5PhJHvpTCYdjpBJsIk/zc2A5kgAmpLBZ8sr6Ujm03ZRKUOjWl9an9JSCrDvKBdbXuRd9lQ9jdkaLlkxxfaMNCWw00WpNIIaORyzMDojRAVJZiCOvLlXGR9oJpZlWRYwsgxVkUHVG2Dnjw7AvqIk1Fy2wW1rd7nUxmWTxz6eIGuhJUpJIjAkFTZo2U7gkWvScGQQo5dVIY731ybXIZtI1WXWwDPa2si7ajvUddUd2Zz2aZ5Y500uiQuRw5E0mUyhoxrJ4oUw7SqdLXNgLbipXLsnig1cJdOq17ljYLfSi6idKLc2QWVdRsBc0KELxTR0VChCFChQoQpnsdLpxsDc9Lqd/X/GvSgO1ChWQ+KGgdC7f1vZXFD+Ge37LOPpexjcOOEbI41t5kOVX4WJ99NeznZyKCMMAGYjckb/HwoUKtXfyMEgMeRcc7b83K2o2NMznEZgC3LVSf11rWFgPQVB43MCSQVWhQqzwGmic5zi3MK5tbROsgUMxB5AcqWxMKhuQNChTFU5wxRzATaw9Eb07wsxXl9m1SI3FChWUrQBITzTb1RvpFNoxbqQD6c6ztDuKFCtnQkmmhvw/9FZPGD/UdwW3ZHgRwF1d7UAbEbD0qRTIkIuLjyoUKxlfVTNqZLOP1H1Wme9w0KmcCmlFUcgAKie2DEKijkxIOw6WoUKiYT1q+O/EnyJUeL8YKt4TJUJuxJHhy+NSk+DUIQoAFuQo6FXFfW1ElRZzzYEWG7wU8nNUmLFFMRIo5aRb3mnZxBY773FChXp4Y13XIztr3JimcSHX/wAj6qLz/EaljuBcSJv151JLiCG2+FChXRG0EttlZJiJ6d/+vuk8aeo2NUDEyFnYnmST9tChUGt/CYFS44eswdqSoxQoVUrPL2J2D/8AK8D+y4f+ElFlUMkeIeIOnC1yzEaDrJmYyFdeu1g0v83koHnQoUIU/QoUKEIUKFChC//Z"/>
          <p:cNvSpPr>
            <a:spLocks noChangeAspect="1" noChangeArrowheads="1"/>
          </p:cNvSpPr>
          <p:nvPr/>
        </p:nvSpPr>
        <p:spPr bwMode="auto">
          <a:xfrm>
            <a:off x="143608" y="-1096963"/>
            <a:ext cx="3244362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" name="AutoShape 14" descr="data:image/jpeg;base64,/9j/4AAQSkZJRgABAQAAAQABAAD/2wCEAAkGBhQSERUUEhQUFRQWGBcWFRUWFxQdFxcXFBgYFRQYFBUYHCYeGBkjHBQUHy8gIycpLCwsFR4xNTAqNSYrLCkBCQoKDgwOGg8PGiolHyQqLiw0LDAvLSwwLC4vLC0sLC8sLCwpLywsLCwsLSosNCwsLCwsLC0sMCwsLCwsLCwsLP/AABEIALUBFgMBIgACEQEDEQH/xAAcAAAABwEBAAAAAAAAAAAAAAAAAQMEBQYHAgj/xABKEAACAQIEAwUEBQcJBgcAAAABAgMAEQQFEiETMUEGIlFhcTKBkbEHFKHB0SMkQnN0srMzUmJydcPh8PEVJYKSk8UWNVNUg6LS/8QAGwEAAQUBAQAAAAAAAAAAAAAAAAIDBAUGAQf/xAA5EQABAwIDBAgEBAYDAAAAAAABAAIDBBEFITESQVFhEyJxgZGhscEGFDLRM0Lh8BUjJDRSgnKSwv/aAAwDAQACEQMRAD8Aw2jCnnblzoVrnZXH5dgsJHhsRiYycUpbHKkfFusilYI1nRrRtHfWeZDHpQhZFR2p9nmWjD4iSJZElVGIWSNlZHXmrKykjcEbdDcdK1LJIsJ+arpyz6uYMPxHf6i0olYD6zxuLOkqgHV7IJ8BQhY/ahatP7Ktl4w0SSyYSOR8VOpkkw0M35MCPhcTW4aKMm9m3G5vaxNFCMOPrzYWHLuL9bQRR4qTCFFwxSQtwmeThnvaN0Y87UIWY0K03FYXCPikVhgEkky2cOI3gGHXGETCKzhjEj2EdjfnTTLcpw0CZemJODaQ45jMVmw8g+r2hA4zoxAS+vZj40IWe0Kv3bPPsuaKeGCJTLxRwpEw+HiWNEZtVpInYyqwsBcedQnYXL8O+I4mMkiTDwjiMsjfyrXtHGEF3cFratINlB8q6hVwV0K0fFy4OHHQTYf/AGfNhsW0Szo6KVw7qwWfRHLZoYzcsrEDYkfo1Ve2WZpLipBHHho445JEjOHRVVkDkIxK7PsB3qU3VChFFCtF7JJAMFAVXAM5ln+snEfUzMqgR8DhpiZYxYnX1tTmODCriMx4Ay6SQNh/q4mMCwWbfEcISScPbb2WPltUgOIyskrM65JrT+FhDisAcQuXq5ixX1pYWg4AIWT6vr0MYw3s23ve3lUfg4MskwOBhmKQ4h1mLYlCDocTuI0xkY30MmmzcwAOYp5z7gLllQRR1qSxYMT5gcOuXsRioRCJmw3DGHIfinDiV1jY3C8j4cqrP0jRQjERcAwENCpcQCEKr6mBDCGR49dgL6W6ilxOJNkFVM0VXjKFy5suijxVkmknmH1iMgywALHwzLEN3hJLeex09amHwuETF40Yf/Z8jJh8N9W4rQfV2k/JCcqXYIWtxDub399Je/khZfahWh5vj8PB9RmngwDyh5xiYcNwGRoDwwmoRMyh7NIVNwbgeFI5nkuBVosHh58O/HlM0uMcpaHDi/Ci1NyfRqZlFiWKr5UB/JFlRBTiMVdu3OCy+WATYCXDhoW4bRJrRpITtDIRKAZJRYhyt/aB6bx/0dFxjAY58PhjocGbEFQqKw0kpqIvJ3u6AfHoDVhTSdUutoub1VsQhHMEeopEwkC+k28bG3xrVPpAzEMuFVsRFNHFiN3bEQzYiQHSWkZYbrFDZSAtyb8+dS8ed4gZlM8+PwrZaWxNovreFYGJlk4SiJW1HmllAvUCpkLiHWXQFiixk8gT6A0SxkmwUk9RbetMyvM8QMqwKYDGYfDyKcT9YRsTh4nJaW8RYSMC3dvY+FNe1PbGXD5nK+CliaSXDwwSSoUYcQpHxGSRTp1a19rlzqGXEpSoLREDdSPUGkSN60D6Se0zvHBgjP8AWTAOJPPqDB53G6xsNtCAlRbmSaz7rUiZxLBcLg1Xqjs1jpxhMshgaJNeBWRmkieT+STCooULLHa/HJJJPIVJZpiMdDBLLx8K3DjeS31WYX0KWtf63te1RHZZrRZV/Zrf9vqa7SyfmeJ/UTfwmqhmq+jkDOxPNZcXSGcyzJhy0+JjDWDRCK+H1EAkhneSQtYWYKNN9Nje+yPZvtDJLi5ElMgUQQ6A8TopbU6vICyhbyN7Khj3UFt9QW0xxBkUMARZdiAeQ250qYweg+Hhyqem1VewObNNETK0hlMcMkl3V0DSq2rSQoMbXRrxckGm1tRoqtUcQW9gBc3NgBcnmT4nzoUIXh+hQoUIQo70VChCOhQtRUIR0KFHalWQioUdqFq6GlCKjBoWroClsYSVwo70L0YFC1TQ0pKO9c3rq1C1Lc02XEK6BogKO1PxgjNcXJNFXRFc2ph7TddQvQvQtR2rmyUIA04Q7UgBTiNasKUFCSlO1IaqeT4VgNxTQrUStjdtApVi3IrmgTXVq5IqtcwhdSinak770qo2pMjepE7SWNKSNV6e7OtaHKf7Nb/t9SfaGX80xP6ib+E1Q+TNaDKf7Ob5YCnmfS/muI/UTfwmrzrF5iyuDf8AirKFl4ie1Pc6En1U/WeHey8Hh/WdOqx/lNPW3s32vXGSy6cWv8qLwkT6+Jfjl4dHG1bXtr0aNtOvppq2QewvoPlSlbVQFWex8kbmaSJnCNotE3FLC2smSQyb8WS41Dpw1vvehVmoUIXhyhQoUIQoUKFCEdChQrqEKMULU4weFMjhRzJp1kbnusEAEmwXEGGZ/ZBPpSs2WSL7SkVrXYHskrsRyVFuTbck7fiafdoOwzxI7j8pGN77agP6Q6jzpp1fRRVPyshN8s91zuV43CmfQ+Sz+G5YaRXS1MdoMq4TAr7LX91RAFTzAWPsqaeJ0LzG/UI6FCulQnlT7WJhFRU/jyeUi+mm02FZfaBHrTzonW0TjontF3AgJIV1RAV0KUxqaXBoq6Nc0w8ZrqFAUKApFs11dxoSQBzNX/IuxTMgIQk/Gqh2eg14hB53+Fek8ihWOCNVG5UE286p8bxiTDYmCH6nE68ArrDmMZGZnNub2HqSsszPsiyL3geXK1ULP8q4RBAIB91q9Q4sDTuL+NYz9KeWKpYqLAWYe/nULBcflrZflKjMkEg9gU2o2KuFxLbOaL37FllcmuyK5NXLwVml2tcnnSi0medPzj+WFwar0rljWw+U/wBnN8sBS2eP+a4j9TN/DamuDP5tlP8AZ5+WAoZ2/wCbT/qZv4bV5rjLb4g3/VXlI28F+1WHOcZIMMTiDHAQBwdGMlVXax2eUQIVIG6qLhzsacdnsW4lmE0ztdcMV4uhdLSqxKKgAC3I9nc36mrDB7C+g+VKVulSqo9icXIzzK0omVUhPEWWSQNMxmE5OtQYHIWInDjaO62tqNxVuoUIXhyhQoUIQoUKOuoQFCjAowKWGkriIVPdkIdUpHkLe81BgVYuy8BVi/ja3xvU6liftEjcD6Kdhw2qlnat47MYYLApisNVy229wbW8rffU43eRl1eR25351EdnxaGMnqNR9TUhhZQ2o+HmflXjM0jjM8nPMq3nF3uPP3WJ9ucnMSOp5qbj0v8Agaz4Vpf0kZnqaQjodI9Nh91ZrXsNE6WSkifN9RCgYybzNJ12RfzQqy9iso48hsCxFrAedVutM+hTaaUgXsBb1O1q7X1DqSlknbq0fp7qHQW6dpIva58lYYezOhbvHpvYWtc+Q9TY1G552TDxteMr4E+PStXEbmxKjc7bjn91NMzQtG6yKLW2sb7ivNY8brI5elLjrvJstL870nUeAQdV5amjKsVPMG1c3qW7VQacVIP6VRJr1gO2gHN0Nj4rIzM6ORzOBIRE0VHaipo3um0L0VHQpFiV1O8qxnClR/Ai/p1r0l2czASQRmM3FgNq80QYVnNlUsfAAmt0+h3J5o8NJxbjvAqh5hSPDpWa+KKUS0rX36zTkON9fC1/FWtFI4Mcwjq6356efsrmCwvy8edZB9L+arqWIG7Wu3kL3FbNwd7BLGsa+l/sZIuJEsas4kW7AC+m23w2rNfDLAK3acdGm3C/Dwv3qVJI7o3BmpHlvWW3oiaWlgK7EEetJWrfvY4aqi0XaGuCd67WuTzpyYERhcGq9GRtbC5R/Z5/dwNIZxL+bz/qZf4bV27WwmUfsB/dwNMs2k/N5v1Uv8NqwGLNvWg9i01A29N4q+ZlmUpw5JWXDOqgookwuqWwJIBJYWUDURsSOVN+zWcyyTRmSXUJUxZZLKFU4bExQwlBYMupHYkMTc+Fqs7YRJI1WRFdbKbMoIuORsetdDAR6mfQmpipZtK6mKbIWNrkjpflWyWbVd7E4yYqUxEhllEcEjOssckZEocdxkiSxLROStmFilmNzYVZMPhETVoRV1MWbSoGpm5s1ubGw350KELxDQoUKEIUdFQoQuq6FcilsPAXYKouTyAqTECTZctfII4ItTADqau+U4DRYdBzJpXs92SWLS8lmbw6D8TU7jcFZdQsADuPs++lfxSGJ/ywObsr7r6WWswvDzAOklHWOnJaVkKh8MhXcW28x1rrMG4ULsFsbfPb76qn0dZ+AWw7t/Sjv/8AYffVr7T41UwkzG266RfqW22868zrMNdBWGnOpOXME5fZNSscyo2ToT6lZJneAEhNhcb/AG1n2ZYIxuR06VomFbfqQefgPCnuYZNHN3GUHYXPUE77GvR3Yg2hDaebMAfVwtxCnYhh4qm3GThvWSWq4/Rj2gGHxQRvZlIW/g36N/LeoDMsjePEtAAWYNZQBuQdwbehq7dm/o/VAr4g3ckWQE2XzJHM0vE56UUrhO7qvGVsyd4I9b6LM0VNMZuqPpNjfTmFtP1gFV38+VM89l0RtILna6j/AFpfCTFVFrEWHOks3N4mJ8Pma8eDgSL55jyVnG20g4XXnjP8kxTSPLJGe8Se7uPsqDkw7L7QI9Rat5wzDUwIvp+wD79wKa5xlMWIQoyrvfewuPAg16LT/E7bhk0VhxB0HZ+qJ8Ia9xc1xuc81hZor0vjcOY3ZDzUkH3Gm961Mhss2QQbFdItyAOtaR2X+jVDY4kktYNoGwF+hPWql2JwYkxaX9lLu3ovL7bVr+WS6nLeNyPcNqzWN4jLTsDIDYkXv5C3DQq+wyiY9hleL7gn+AymHDxExRLt+iALk+BNOMixEsLmVuTDeMdR438RSeExN2kB5avmKbQzc7m1qwnSylxc43dlmcyrjo7tLDofRXqPNoinE1AKOZPTyPnVC7R5rJJNxVUtGbBbdF6X9efvpmcUDIVYalG+m5AJ8SBzqRTMgVNgAPC1THTPbbbbca201GSTBRindtDP2H3Udjez0Ey/lVUk+QuPfWYdsuyq4fvxElD0PS/nWkzSln8iQPtqHz7CiSKRD5kfdV5g1RM2URyPJYdx3XyBHCxsnKqibPGbjrWyWTLXJO9KOliR4Ul1rWzXDQ0rEjVehcW1sHk/7Af3cFUZmkn5Cb9VJ+41P8ya2Cyf9hP7mCqGzOT8hL+qk/casXiTL1YPYtZhrb0nitVxeaStCNCz4dhYIGSBnmYqdKRgO4AuLsSBYXN1ALBPJ82xP1zhTjZ45324ZiBglhjUQMDrPdm7/E5MO7YDeaxWUwzogmijkC2Kh1BsSLEi/LajiyWBWLrDGGOklgqgkr7NzbpWpWUTbs3i5ZIn4zKzrNNGWRSikRyFVspZiNgObH1o6kYYFS4VQtyWNgBdmN2Jt1J3JoUIXiCjoqFCEdCio66hGtWvsHhgZHc81AA9/wDpVUFXHsPsG3tqO1/L/WpDG7UbhyKscLaHVTb8z5K7iXp4j4j8RSmGbiLIjbnSfs/yKZBrEeRuV+9fEeVLmUQnWd7g7eIIsvxrMyUoA2W/Ufp43B9xZbYhNZsAqaXiLKwNwb3N/Kn2eZ7LiUijkGlV3Yj9JuVz4bfOu+zeVGfUSR5X6Xp/iMkVkJU7rswPjyP20qbEY6eobHP1nMJ628X9bc96Zc6PbG1qPdRLMqxnTyBX328acYCS1mbn7R9T/r9lR7waeW6338PUVMYbBAG+zX3H80DxPjUat6NkNg6+0Sb792R57066wCergo1kaQoOIwHe6kAcvKuy63S3K4pw2mRRv/nxFRAbRIqnxH2VnWbU2pJIHkPsojBe6ssOciFdLqWUHusLXF97G9RuZdoDMyqoKoDffmT4nyFNMTibkr0IHxFR7SWvXYYAcyM1yOlYDtkZp1xtnb+c32A3osNOFXUTa+wv5C3zv8Kbue6g8d/sNSEOG1lVtsANvQb/AOfKpEga1vW3nyGXspDrAZrPs87HtPiXkQ2Vzq+ze321XMy7LyxC9rjfl5VvqdlGCg7BrL9hLcvfTfOeyBZD7IBJJA8COXx+daCm+JQ0tjmYNkAC+d8t6o5aaimJsbEk533rHewUdjK/kF+8/dWk5PJ7B8D9hql5Zgfq4deutvhew+VXHJobqp6VK+I4mtha8byM+4qypITDStY7X7p8j6ZHH877qSmffyakcwxHfJHjTJ5ydveKyUVO5/W5KS1l80pxLSn0HypTi25AH301uS9/K32UmXNWRpukLbHcE7ZORKSygCxvemOYS95vMU/yhNUgv05/KmubYYKze+p1BsRVvRO1t53ugEbVlmPaHC6JSRybf39aiBzq4doMLrQnqu4++qeedbOvYQQ7isRiMHQ1DgNDmt9zg/mOT/sJ/cwVQOYv+Rl/VyfuGprPj+Y5N+xH9zB1Xcwf8jL+rk/cNZqekMkm2tBhf9n4raMVn5MOqEmMrpB+sYbEguWBCRxI3DLuxFu6Tbw3pTKcfiHxDrIYtCxqzKqMGjkkIKx8Xisr6VDXIUX1IRbcU9xmTRzrHxA103VkkljYErpNmiZTuCRa9LxZai6tIILMrsQz3ZlVIwWN7nuxoCDsbb3qyWQUN2S7QyYkNxAnsQyDSrpbja7qA7HioNG069yS50+yaKpfLsmigvwl06rDcs1lW+hF1E6Y1udKCyrqNgLmhQheKaFdaa60+dOCMlcuk6O1KWFALTggJRdcAVduzOGHAXnrJJAAvcX6jpVPAq6ZJJaFbbbdOZqwggLGktOaucFAdUE8vcKwxQiw1o6Hxt3f8Kc4/C8RQF3IBa3jYU1wkh0kg725Akn8KksrxAQrJY90gkW6cm+yspWulhkEwNy05a2zHPO3eVrzcC4Ux2ayeVoXKWuSNz0sD4e6rM3Z02YAi8ibqTtqA2a/Su8oKaRwmupuRsRzPKx8OXuqQ4wVt2UevOsRNUGaZz5BmXdn70WdqKiQvNslQc/7JPHEX1qN9/O/hUdhsK/DUF1A8Dff1/Crn2zYcIKbkuRptysCCxPuqmYiO425Dqb/AHVb09XJJEInH8xtkCdLK2pJHyx7TuKloJdrEg36jx6WpvmcPdDX3VvfY+furjIkVtQO/UaSff8AMVNT4JeG439m/wAN6rpHfKz24H1/Rdc4Meq5I3WkWN66bbak771YxsUsBOBuy+VWHJbccAj9HV679PhVZjO9W7KYLxJJ+kpKn0Jvaq+t6re63uolWbM7claYnLA3UgeNJ41yBYja3Om8mIVU3YC/iaZZnmSrh3fUCEViTfbYE8/dUEPL2hoBufv2LPNj61911VMH2ehlRyw34kh1DY7sT8K5xOHXD2RWJNg2/QEkD5Gm/wBG2dfWYH1Hvq7av+I6hby3I91S+fwjh6uoIF/I1b1T6iOqdSTuJAOl8r7rforqGcSOFj1Sq/ipbmmpk7woYhtr+FNZHvvWnw+hBZnzCswpCdzrFuWxollUHfkfDpSEE97CunF+QJpv5UNcIpBawtcG3eUJbCT3bRH+kfsFT5yBJUDsx3HKq/k8qqx1HSb9duVXbA2aIEHbf51RYy99NUAxXFvzbzzuolS8ssQsf+knAiHh6LgNe4vzIqida0L6XH78SdQCfiaz6tjRyyS0cTpCTlv7T7LI4kb1Lu70W59pGtgMm/Yj/DwdVfHSfkpP6j/umrJ2sNsvyb9j/u8JVQxcn5N/6j/umrOCHaj2loML/sz3resdnJkiAibEwybBFMGl5XKnSqcdCukWuzW2G5K86S7MZ1LJMyzs4YnEBV0w8FhhZxAzQMp4otddQl5l7rYAipzFZTDOirPFHKosQJERgDa1wGBsa7jymFWLCKIM2gswRATwxaO5tc6RsPDpVesgoXsZ2hbF/WS59iYBFKMhSNoYnRW1AEtcuTfe5ttsKFWJIQCxAALG7EAXY2C3bxNlUX8FHhQoQvEFFQo6EIGlEG1BYvOlVQcr1YU9O+9zZJJRBa0b6P4oXjGuzMptpY7DzI61Q4sICQL1ccow6wqqAC5I1N1N6lV9LJJTOja7ZJ3jXmrvBYXmUv3WsVrMCRFbJo9Ft8hUXmGSgAsgF/C9hbrv0qHyuCS9wDa/PlYeI8am8esrx2G562Iua8ilgdTT7IkBF9futBsGN2TlK9k4HWG7gi57gP8ANIHI/GrAyC9yoJ8bCqblOezYeNY5Y9S6tjqGpR4W8PU1PYTtBG50ElH6K4sT6dD7qZqInNkc4Zg55Zj3VXUwyF5fbLkmvavAO68W9ljVj8vwqqYbCM7hJAQCLqQLg9fQVO9pc5Mkhw4No47GT+kwsQCfAG3vFRRxhNtN7KLFvG+5tUtt4o7DUi9zu4W/enlYUgkbEAe7kEnNlzYeWJl70ZfS5UcgwIGq3TVp3q0xxrpIa+4I+NV7BYokken4feKmsHjAdjz+YqFWSPkDdrUb+O9cna/eVV8ZgCjab+l/xpoUtzq74/LROlr6XHst4eXpVKx2GkSTQ473pz87+FWeHy/MjZLgCFLp5xILHVBOdT2XY8RwksbDV+F/xqGTDhCAxuSLjw8PupLHRu4ATZADqbzPQDqfxpRgZUSCMus3ilyNEgsVpsmHVlsAHWwI5EH0qH7Q4GE4SZZbLEVII8+gFutwKgcr7R/VFCgmRLCwY2APWx3I9KYZ/mn1tTqbSP0FHsqep6Xv50xT4e75hj7kM2h1gOfDiqplFIH2J6vH9FUOwjyYLGhXB4M91Vv0bg9256Hp761HPYdWHe3gD8N6peVKxUq22k/HwIqay/PW0srd5QNyT05G3jVrjcbpKvp4xmwi+eufV77KQyj6H8M5A6eyrquTXLd3nXXdDEX2vt426UnNOyXHtL51r23Lg1g1ztpfsOl1aJGacoLruKUizlrd1aYy4oWI5X6Hl7jSD4kgADb76tHUEU7QJWAnmmXSBpzKkmx7Me+bD0rRchAXDLY3G/21kqkseprQ8jxIiwijwBYi/vNZP4somsp4mx5da2yNExNeVmQ3rKPpGzLi46QDklkHu5/aTVZDb04zTFcSaR/5zE/E01FWLB0bRG3QADwFliZ39JK53Erb+2J/3dkv7H/d4SqZin7j/wBVv3TVw7bH/d2S/sf91hKpGJfuP/Vb901e0bb09+1aLDpLUhHavRWMz7XDfDyMjLpFmw82qRmB0JGsgS5JU3IvYAk2G9J5BmeJM5TFhkZhM0ceiPQUilVNSSK7MbLJF7YW+u45VMYzKIsQiCVA2ndTdgQSLGxUg7g2oQZDAjl1jUMSCSL9Dfbfa5AJt7RFzc1RLLqK7K53LN/KlTqw+GxIsttP1ri3j57qvCFidzqN6FTOAymKDVwkVNRubeXIDwUXNlGwubDeioQvFFChRihCOu4mN6TN6UhBBvapMN+kFr2uuFSmXgmVb+NXjJoOJOgPK9z6Lv8AhVHy9jxU9RWh9mkszP5aR79z91WWMT9BRyPGtiB2nJabBPwn24+ytkjaBYbL5dP8KZrOb7MfdS0WI1bE7cj9xpnJCVNeQMaMwdVdtG4pxIXI5g+oFM5ZWAAZbgctzceh8PKn8J1DekjGfUU5FIGHMBKBso7Bw6pWZ2NmJPjUzOwC7cv89KbRR+FPBcqRalVdQZnhztwA8El5zCRwWIQyILtcsBuNtzan2NIjkAPn9n+tRmFxIWRCwtpZSfHYg1MZ8g1E357g+u4qLKAHjLVMvylA3EJ1g8Xva96bZ9NrZEFr2ZifI7W+dRkWL2B6jamWJzEnEq3lb7aVTUTnyEt3NJ8Aktp7P2kxxGIJCG+4JU/MffTzDN7S9CL1H5gti/8AWDD33Bp3BJYg+VaKsjb8uxzBrf2I8L2U62SZvyKmuMMhPuo5pO83nSmXtzq4kL4qRzwMzY+NrpSVR9KmmUeJKxE+IIHvJpxmDWU0hFh9Sxjx+Q3NM0jGCDpZfzOB/wCoJQkMwS0tud1Hu2rmXDbcr+prvEsTOQOYU399N8UxAsL1oaXbMcTQfyj0QCmrLzBG1dyzgoq29m+/lSOgnz8hTxcARYyXUeAG/v8ACrOV0bS3bOYzA36WyHekaoZXhjquSAKmsfi9MT6SbBWJ+FRiy6BdbW+00GxuqGUsdyCAPWs9iFNJUzNmObQQAO0jl7rjxZp7FljHeiFG43olrrhYrztbT27P+7cl/ZP7rCVRJ37jf1W+Rq7fSE1styT9kP8ACwlZ/NJ3W/qt8jWhoB/TeKt6aXZht2r07is/JhLQdzRpucRh8UuokEIkSOsZkdmAUaSSCRsSQCrgc3mOJEUqooeIyhQGDR6WjXSZCdMxPEJOgDh6QDfWrF5jMmjnWPiawU7ylJJY2BKlT3omU8iR76KHIIVk4gD6/EyymwJDOFBayhmVSwAGogFr1nFUJj2R7QNiouI5S7LHIECSxuiyrqCssu7qLECZbK5DWA0m4qQyzJIcPfhKRcKu7O1lS+hF1k6Y11NZBZRqNgLmjoQvPWGwuEtYQRe9QfnTk4bDAfyMI/8AjT8KqkGZeddzZrtzq2fgUbnXDneJWybWUuxewVmU4f8A9KL/AKafhXGIxkQG0cf/ACJ+FVRcyPjRS5jfrS2YFA120ST3lNnEae1w30UricUjEdxLjkQoBB9RViyNLRD+lc/cPlVCw8xZwOpNvjWjYTCOkYNiF2FQfiMMjpWxNIFz6J6hn6cudoFJYRveR16+hFIYjGkyFbbAD7b/AIV1hG3+dLjBqSSBdj52t4bV5wCxjnbYvllyNx+qnmwNyk9fIDkOfrXEkjXsLkUqMIy/pJ72FNEMmrZh7t6VHGHXIIsOKAQdEodYINrVI4XFE81v6Vxg16FWY+V706kRwNo3Hraokrg7KwTT3A5FJDAjVcfA+fhS+PR3QAAsy93YeA60nh5mOwXT6XvUzk8mghWHME36XHjUd73Agnco8ryzrakKm5rhJ44mcJuAbA9T0v4b1WMhxryxh5D3yzH0s1gB8K1rNcLxVIJ7rAg289qx7svB+TkTduFKy/bcH51r/h6rjkikDwARv7dPdEVQXzNB3g5c8va6tOO76a+uwYeBB++kT09KWXFo8RBBRrWubWNvP3UzZu6N+VP00L9nonC1nHLkRlY9qsWopUsQelAXDCw260od1866w7XFjzqW+VzYTtC9uqRy4pS4xCaq6OJEMV/0yCqjw33PypXg232tUVicRrNtNz0sdvdRRsFXaLWNpufPL78lw5pPAIS58xzpTEwsTbn0FcZUCJLHwNS0Udrt15Dx91WddWfLTk5aC3abjwQNE2wuE0uq82JFwOQpeaLvEtyHKikbgjUT3rXPqdgPiRSzx3W53PT1qkmqnukbITkerfec87cB7Ll81FYtb78vAVE5gpCMfI2FS80mnnuflVe7RT2hbz2+NbClcWsvuATFW/Yhe7kVUJYmHMEeoNcKaGs+JohVO9wJuLrz9bB9JLWyzJP2U/wsJWcyS91vQ/I1oP0otbK8j/ZT/BwtZm0mx9D8qv6FwFN4pYl2RZetJu06GEvhXgm4YBkvLYKLG26qxLEiwFL5fnUjz8N4ggaMyrZiXQBlULOukBGbUxUAn+SfwpXMsnGIWK8kiFCHUoV9rSRch1ZTa9wbXB3Fc4HIOFI7rNMdba2VjEQSSDz4esiyhQC2y2AsALZxIXOT5y8sksciIrR6LmNy69/V3GJVbSLoBItazrvvR0tl2SrCztqkdnCrqkbUwSMsY0vYXCmSQ3a7HWbk0KELx4k1qJp70z4hoGSrw4kLZXSc9E64tAy0010eum/4gbb1yxT/AAM9nBtfy+VegOwWW8XL42cd86rX8FYhfsrzzliM80aJ7TMqj1YgffXqHs3EcPhkgszFR7drdfCsv8T1sMtNHE49bavzsAdPEK1onPbE7ZO8JPG5NGkbO6KLKSSNuQv0rLezeZjEFg1r6yT/AFWNxb7RWg/SLnBiwWI8CmkEdC9ltf8A4jWCdncfIMQvC5k7joR1vVfgNCyaknJNnEhrSdxAue43Cnx1skUjA7Pa/Y81ukYWO2iJfhcmu5Lsbs2gfzU0j/mY7A1U8T2gm/QvsLbDbz3qGxmPmc2dz6chTFL8NVE52nvaO+58Fd/Lm9yr+ufxQiwe3kHP22rn/wAXqTbit72uKz1Mrdjzv76eQ4FVsG3PW3KrCT4coowQZXOdwA9kClYTchaVluYJIAwZCevIH7akW5XNZ5gsJEdhqv5VJTNKI9KSNa1rP8gb1j6mgjEuwx5Gf5hb7qPJSDa6pSPa3th9UWfSNVrBPDW2xPp1rOewWZ96ZGPeezjzIvqt8b057WSScKRXG+3PnsRVIwmKaNw6mxU3H+PlW7gwqKliDMjtAEkZ3/eqrayf5WqYRoB65FahO4va5I8KLDSDe5t5WO1NsBjNcSvpI1D/AF3pwNRso2B51elo6PZBy45fbVaVrg5ocNCulDcrXHQ7Cu443vcEX8Da/wAas+U5Cpj1MN/0fPzNR+e5aI+Ww6VnWY5FPP0DRqbXIv5XSBK0u2QofEYgkWvYjnt1qNmmJ5sb11LiWvcbHrbkaCkuD3fU9BWup4GwN0AHclE3yT/s+hkclt7D51YBBYVB9lXtJINraR8Qf8TUpisxCm1YfHI5psQMcYvkLAcLJDbnJVvtpiCphjB9uRbnxsR+P2VMyYi3LnVe7W4hWkhLbMsiabeovepGTE6l5G/iKuKegLoImyDT34pmG/TSX5eiZY1iTVc7Uz91U8Tf4f61YAha58KpufzapiP5th+NaGpcI4NkdigYvLswEf5Ze6jaMV00l+g91ciqIgDRZFa/9JmAllyvJOFHJJbC76EZrXhwtr6Qbcj8Kzb/AGDiv/b4j/pS/wD5r1N2Txyw5PhJHvpTCYdjpBJsIk/zc2A5kgAmpLBZ8sr6Ujm03ZRKUOjWl9an9JSCrDvKBdbXuRd9lQ9jdkaLlkxxfaMNCWw00WpNIIaORyzMDojRAVJZiCOvLlXGR9oJpZlWRYwsgxVkUHVG2Dnjw7AvqIk1Fy2wW1rd7nUxmWTxz6eIGuhJUpJIjAkFTZo2U7gkWvScGQQo5dVIY731ybXIZtI1WXWwDPa2si7ajvUddUd2Zz2aZ5Y500uiQuRw5E0mUyhoxrJ4oUw7SqdLXNgLbipXLsnig1cJdOq17ljYLfSi6idKLc2QWVdRsBc0KELxTR0VChCFChQoQpnsdLpxsDc9Lqd/X/GvSgO1ChWQ+KGgdC7f1vZXFD+Ge37LOPpexjcOOEbI41t5kOVX4WJ99NeznZyKCMMAGYjckb/HwoUKtXfyMEgMeRcc7b83K2o2NMznEZgC3LVSf11rWFgPQVB43MCSQVWhQqzwGmic5zi3MK5tbROsgUMxB5AcqWxMKhuQNChTFU5wxRzATaw9Eb07wsxXl9m1SI3FChWUrQBITzTb1RvpFNoxbqQD6c6ztDuKFCtnQkmmhvw/9FZPGD/UdwW3ZHgRwF1d7UAbEbD0qRTIkIuLjyoUKxlfVTNqZLOP1H1Wme9w0KmcCmlFUcgAKie2DEKijkxIOw6WoUKiYT1q+O/EnyJUeL8YKt4TJUJuxJHhy+NSk+DUIQoAFuQo6FXFfW1ElRZzzYEWG7wU8nNUmLFFMRIo5aRb3mnZxBY773FChXp4Y13XIztr3JimcSHX/wAj6qLz/EaljuBcSJv151JLiCG2+FChXRG0EttlZJiJ6d/+vuk8aeo2NUDEyFnYnmST9tChUGt/CYFS44eswdqSoxQoVUrPL2J2D/8AK8D+y4f+ElFlUMkeIeIOnC1yzEaDrJmYyFdeu1g0v83koHnQoUIU/QoUKEIUKFChC//Z"/>
          <p:cNvSpPr>
            <a:spLocks noChangeAspect="1" noChangeArrowheads="1"/>
          </p:cNvSpPr>
          <p:nvPr/>
        </p:nvSpPr>
        <p:spPr bwMode="auto">
          <a:xfrm>
            <a:off x="284285" y="-944563"/>
            <a:ext cx="3244362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96838" y="1266167"/>
            <a:ext cx="864522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just" defTabSz="914400">
              <a:buNone/>
            </a:pPr>
            <a:r>
              <a:rPr lang="en-GB" dirty="0" smtClean="0">
                <a:solidFill>
                  <a:srgbClr val="0000FF"/>
                </a:solidFill>
              </a:rPr>
              <a:t>Examples: Cooperation with NASA </a:t>
            </a:r>
            <a:r>
              <a:rPr lang="en-GB" dirty="0" smtClean="0"/>
              <a:t>(Trans-Atlantic Training on LULC in Baltic Countries and </a:t>
            </a:r>
            <a:r>
              <a:rPr lang="en-GB" dirty="0"/>
              <a:t>E</a:t>
            </a:r>
            <a:r>
              <a:rPr lang="en-GB" dirty="0" smtClean="0"/>
              <a:t>astern Europe). </a:t>
            </a:r>
            <a:r>
              <a:rPr lang="en-GB" dirty="0" smtClean="0">
                <a:solidFill>
                  <a:srgbClr val="FF0000"/>
                </a:solidFill>
              </a:rPr>
              <a:t>Forthcoming </a:t>
            </a:r>
            <a:r>
              <a:rPr lang="en-US" dirty="0" smtClean="0">
                <a:solidFill>
                  <a:srgbClr val="FF0000"/>
                </a:solidFill>
              </a:rPr>
              <a:t>TAT training event  in Hungary, June 2017.</a:t>
            </a:r>
          </a:p>
          <a:p>
            <a:pPr marL="0" indent="0" algn="just" defTabSz="914400">
              <a:buNone/>
            </a:pPr>
            <a:endParaRPr lang="en-US" dirty="0" smtClean="0"/>
          </a:p>
          <a:p>
            <a:pPr marL="0" indent="0" algn="just" defTabSz="914400">
              <a:buNone/>
            </a:pPr>
            <a:r>
              <a:rPr lang="en-US" dirty="0" smtClean="0"/>
              <a:t>See TAT   </a:t>
            </a:r>
            <a:r>
              <a:rPr lang="en-US" dirty="0" smtClean="0">
                <a:hlinkClick r:id="rId2"/>
              </a:rPr>
              <a:t>http</a:t>
            </a:r>
            <a:r>
              <a:rPr lang="en-US" dirty="0">
                <a:hlinkClick r:id="rId2"/>
              </a:rPr>
              <a:t>://web.natur.cuni.cz/gis/tat</a:t>
            </a:r>
            <a:r>
              <a:rPr lang="en-US" dirty="0" smtClean="0">
                <a:hlinkClick r:id="rId2"/>
              </a:rPr>
              <a:t>/</a:t>
            </a:r>
            <a:endParaRPr lang="en-US" dirty="0" smtClean="0"/>
          </a:p>
          <a:p>
            <a:pPr marL="0" indent="0" algn="just" defTabSz="914400">
              <a:buNone/>
            </a:pPr>
            <a:r>
              <a:rPr lang="en-US" dirty="0" smtClean="0"/>
              <a:t>LCLUC workshop </a:t>
            </a:r>
            <a:r>
              <a:rPr lang="en-US" u="sng" dirty="0">
                <a:solidFill>
                  <a:srgbClr val="0000FF"/>
                </a:solidFill>
              </a:rPr>
              <a:t>http://www.nyme.hu/lcluc_training.html?&amp;L=4</a:t>
            </a:r>
          </a:p>
          <a:p>
            <a:pPr lvl="3" indent="0" algn="just" defTabSz="914400"/>
            <a:r>
              <a:rPr lang="en-US" dirty="0" smtClean="0"/>
              <a:t>		</a:t>
            </a:r>
            <a:r>
              <a:rPr lang="en-US" dirty="0" smtClean="0">
                <a:hlinkClick r:id="rId3"/>
              </a:rPr>
              <a:t>https</a:t>
            </a:r>
            <a:r>
              <a:rPr lang="en-US" dirty="0">
                <a:hlinkClick r:id="rId3"/>
              </a:rPr>
              <a:t>://web.natur.cuni.cz/gis/lucc</a:t>
            </a:r>
            <a:r>
              <a:rPr lang="en-US" dirty="0" smtClean="0">
                <a:hlinkClick r:id="rId3"/>
              </a:rPr>
              <a:t>/</a:t>
            </a:r>
            <a:r>
              <a:rPr lang="en-US" dirty="0" smtClean="0"/>
              <a:t> </a:t>
            </a:r>
            <a:endParaRPr lang="pt-BR" dirty="0"/>
          </a:p>
          <a:p>
            <a:endParaRPr lang="en-GB" dirty="0"/>
          </a:p>
        </p:txBody>
      </p:sp>
      <p:pic>
        <p:nvPicPr>
          <p:cNvPr id="59396" name="Picture 4" descr="Ú&amp;ccaron;astníci setkání SCERIN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3" t="14837" r="4866" b="7084"/>
          <a:stretch/>
        </p:blipFill>
        <p:spPr bwMode="auto">
          <a:xfrm>
            <a:off x="1906466" y="3595273"/>
            <a:ext cx="4098275" cy="2661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7014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381000"/>
            <a:ext cx="6105525" cy="427038"/>
          </a:xfrm>
        </p:spPr>
        <p:txBody>
          <a:bodyPr/>
          <a:lstStyle/>
          <a:p>
            <a:r>
              <a:rPr lang="en-GB" sz="2800" dirty="0" smtClean="0"/>
              <a:t>(5) Cooperation with COSPAR</a:t>
            </a:r>
            <a:endParaRPr lang="en-GB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19200"/>
            <a:ext cx="8991600" cy="4318000"/>
          </a:xfrm>
        </p:spPr>
        <p:txBody>
          <a:bodyPr/>
          <a:lstStyle/>
          <a:p>
            <a:pPr marL="0" indent="0">
              <a:buNone/>
            </a:pPr>
            <a:r>
              <a:rPr lang="en-GB" sz="2000" dirty="0" smtClean="0"/>
              <a:t>ESA traditionally supports and contributes also to COSPAR </a:t>
            </a:r>
            <a:r>
              <a:rPr lang="en-GB" sz="2000" dirty="0"/>
              <a:t>training courses (https://feer.gsfc.nasa.gov/meetings/COSPAR2017</a:t>
            </a:r>
            <a:r>
              <a:rPr lang="en-GB" sz="2000" dirty="0" smtClean="0"/>
              <a:t>/) 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4000" contrast="5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319" t="13009" r="16650" b="18500"/>
          <a:stretch/>
        </p:blipFill>
        <p:spPr bwMode="auto">
          <a:xfrm>
            <a:off x="457200" y="1981200"/>
            <a:ext cx="7467600" cy="473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438400" y="2362200"/>
            <a:ext cx="4724400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</a:rPr>
              <a:t>COSPAR CB Workshop, Ghana, June 2017</a:t>
            </a:r>
            <a:endParaRPr kumimoji="0" lang="en-GB" sz="18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549201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334" name="Text Box 6"/>
          <p:cNvSpPr txBox="1">
            <a:spLocks noChangeArrowheads="1"/>
          </p:cNvSpPr>
          <p:nvPr/>
        </p:nvSpPr>
        <p:spPr bwMode="auto">
          <a:xfrm>
            <a:off x="3125787" y="6316663"/>
            <a:ext cx="578961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zh-CN" u="none" dirty="0">
                <a:solidFill>
                  <a:schemeClr val="bg1"/>
                </a:solidFill>
                <a:ea typeface="SimSun" pitchFamily="2" charset="-122"/>
              </a:rPr>
              <a:t>	</a:t>
            </a:r>
            <a:r>
              <a:rPr lang="en-GB" altLang="zh-CN" dirty="0">
                <a:solidFill>
                  <a:schemeClr val="bg1"/>
                </a:solidFill>
                <a:ea typeface="SimSun" pitchFamily="2" charset="-122"/>
              </a:rPr>
              <a:t> http://www.tiger.esa.int/page_training_news.php</a:t>
            </a:r>
            <a:endParaRPr lang="en-GB" u="none" dirty="0"/>
          </a:p>
        </p:txBody>
      </p:sp>
      <p:sp>
        <p:nvSpPr>
          <p:cNvPr id="8" name="Title 2"/>
          <p:cNvSpPr txBox="1">
            <a:spLocks/>
          </p:cNvSpPr>
          <p:nvPr/>
        </p:nvSpPr>
        <p:spPr>
          <a:xfrm>
            <a:off x="1757180" y="179023"/>
            <a:ext cx="7920220" cy="830997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r>
              <a:rPr lang="en-GB" sz="24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(6) </a:t>
            </a:r>
            <a:r>
              <a:rPr lang="en-GB" sz="24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International c</a:t>
            </a:r>
            <a:r>
              <a:rPr lang="en-GB" sz="24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ooperation </a:t>
            </a:r>
            <a:r>
              <a:rPr lang="en-GB" sz="24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with </a:t>
            </a:r>
            <a:r>
              <a:rPr lang="en-GB" sz="24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Africa</a:t>
            </a:r>
            <a:endParaRPr lang="en-GB" sz="24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endParaRPr lang="en-GB" dirty="0" smtClean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391" y="2250209"/>
            <a:ext cx="8972167" cy="121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17"/>
          <p:cNvSpPr>
            <a:spLocks noChangeArrowheads="1"/>
          </p:cNvSpPr>
          <p:nvPr/>
        </p:nvSpPr>
        <p:spPr bwMode="auto">
          <a:xfrm>
            <a:off x="107950" y="3962400"/>
            <a:ext cx="8874125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>
              <a:buClr>
                <a:schemeClr val="tx1"/>
              </a:buClr>
            </a:pPr>
            <a:r>
              <a:rPr lang="en-GB" sz="2000" b="1" dirty="0">
                <a:solidFill>
                  <a:srgbClr val="000000"/>
                </a:solidFill>
                <a:latin typeface="Arial" charset="0"/>
              </a:rPr>
              <a:t>African Community:</a:t>
            </a:r>
          </a:p>
          <a:p>
            <a:pPr eaLnBrk="0" hangingPunct="0">
              <a:buClr>
                <a:schemeClr val="tx1"/>
              </a:buClr>
            </a:pPr>
            <a:r>
              <a:rPr lang="en-GB" sz="2000" dirty="0">
                <a:solidFill>
                  <a:srgbClr val="000000"/>
                </a:solidFill>
                <a:latin typeface="Arial" charset="0"/>
              </a:rPr>
              <a:t>TIGER involves m</a:t>
            </a:r>
            <a:r>
              <a:rPr lang="en-GB" sz="2000" i="1" dirty="0">
                <a:solidFill>
                  <a:srgbClr val="000000"/>
                </a:solidFill>
                <a:latin typeface="Arial" charset="0"/>
              </a:rPr>
              <a:t>ore than </a:t>
            </a:r>
            <a:r>
              <a:rPr lang="en-GB" sz="2000" b="1" i="1" dirty="0">
                <a:solidFill>
                  <a:srgbClr val="000000"/>
                </a:solidFill>
                <a:latin typeface="Arial" charset="0"/>
              </a:rPr>
              <a:t>150 African Institutions </a:t>
            </a:r>
            <a:r>
              <a:rPr lang="en-GB" sz="2000" i="1" dirty="0">
                <a:solidFill>
                  <a:srgbClr val="000000"/>
                </a:solidFill>
                <a:latin typeface="Arial" charset="0"/>
              </a:rPr>
              <a:t>in </a:t>
            </a:r>
            <a:r>
              <a:rPr lang="en-GB" sz="2000" b="1" i="1" dirty="0">
                <a:solidFill>
                  <a:srgbClr val="000000"/>
                </a:solidFill>
                <a:latin typeface="Arial" charset="0"/>
              </a:rPr>
              <a:t>42 countries </a:t>
            </a:r>
            <a:r>
              <a:rPr lang="en-GB" sz="2000" i="1" dirty="0">
                <a:solidFill>
                  <a:srgbClr val="000000"/>
                </a:solidFill>
                <a:latin typeface="Arial" charset="0"/>
              </a:rPr>
              <a:t>who actively participate in TIGER </a:t>
            </a:r>
            <a:r>
              <a:rPr lang="en-GB" sz="2000" b="1" i="1" dirty="0">
                <a:solidFill>
                  <a:srgbClr val="000000"/>
                </a:solidFill>
                <a:latin typeface="Arial" charset="0"/>
              </a:rPr>
              <a:t>development projects </a:t>
            </a:r>
            <a:r>
              <a:rPr lang="en-GB" sz="2000" i="1" dirty="0">
                <a:solidFill>
                  <a:srgbClr val="000000"/>
                </a:solidFill>
                <a:latin typeface="Arial" charset="0"/>
              </a:rPr>
              <a:t>and </a:t>
            </a:r>
            <a:r>
              <a:rPr lang="en-GB" sz="2000" b="1" i="1" dirty="0">
                <a:solidFill>
                  <a:srgbClr val="000000"/>
                </a:solidFill>
                <a:latin typeface="Arial" charset="0"/>
              </a:rPr>
              <a:t>capacity building </a:t>
            </a:r>
            <a:r>
              <a:rPr lang="en-GB" sz="2000" i="1" dirty="0" smtClean="0">
                <a:solidFill>
                  <a:srgbClr val="000000"/>
                </a:solidFill>
                <a:latin typeface="Arial" charset="0"/>
              </a:rPr>
              <a:t>actions (EO for hydrology applications)</a:t>
            </a:r>
            <a:endParaRPr lang="en-GB" sz="2000" i="1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84178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3"/>
          <p:cNvSpPr>
            <a:spLocks noChangeArrowheads="1"/>
          </p:cNvSpPr>
          <p:nvPr/>
        </p:nvSpPr>
        <p:spPr bwMode="auto">
          <a:xfrm>
            <a:off x="107950" y="1412875"/>
            <a:ext cx="5184775" cy="347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GB" sz="2000" dirty="0">
                <a:latin typeface="Arial" charset="0"/>
              </a:rPr>
              <a:t>ESA </a:t>
            </a:r>
            <a:r>
              <a:rPr lang="en-GB" sz="2000" b="1" dirty="0">
                <a:latin typeface="Arial" charset="0"/>
              </a:rPr>
              <a:t>launched TIGER in 2002 </a:t>
            </a:r>
            <a:r>
              <a:rPr lang="en-GB" sz="2000" u="sng" dirty="0">
                <a:latin typeface="Arial" charset="0"/>
              </a:rPr>
              <a:t>as a CEOS response to World Summit on Sustainable Development in Johannesburg</a:t>
            </a:r>
            <a:r>
              <a:rPr lang="en-GB" sz="2000" dirty="0">
                <a:latin typeface="Arial" charset="0"/>
              </a:rPr>
              <a:t>.  </a:t>
            </a:r>
          </a:p>
          <a:p>
            <a:pPr eaLnBrk="0" hangingPunct="0"/>
            <a:endParaRPr lang="en-GB" sz="2000" dirty="0">
              <a:latin typeface="Arial" charset="0"/>
            </a:endParaRPr>
          </a:p>
          <a:p>
            <a:pPr eaLnBrk="0" hangingPunct="0"/>
            <a:r>
              <a:rPr lang="en-GB" sz="2000" dirty="0">
                <a:latin typeface="Arial" charset="0"/>
              </a:rPr>
              <a:t> </a:t>
            </a:r>
          </a:p>
          <a:p>
            <a:pPr eaLnBrk="0" hangingPunct="0"/>
            <a:r>
              <a:rPr lang="en-GB" sz="2000" b="1" dirty="0">
                <a:latin typeface="Arial" charset="0"/>
              </a:rPr>
              <a:t>TIGER objective:</a:t>
            </a:r>
          </a:p>
          <a:p>
            <a:pPr eaLnBrk="0" hangingPunct="0"/>
            <a:r>
              <a:rPr lang="en-GB" sz="2000" dirty="0">
                <a:latin typeface="Arial" charset="0"/>
              </a:rPr>
              <a:t> </a:t>
            </a:r>
            <a:r>
              <a:rPr lang="ja-JP" altLang="en-GB" sz="2000" dirty="0">
                <a:latin typeface="Arial" charset="0"/>
              </a:rPr>
              <a:t>“</a:t>
            </a:r>
            <a:r>
              <a:rPr lang="en-GB" altLang="ja-JP" sz="2000" i="1" dirty="0">
                <a:latin typeface="Arial" charset="0"/>
              </a:rPr>
              <a:t>assist African countries to overcome problems faced  in the collection, analysis and dissemination of water related geo-information by exploiting the advantages of Earth Observation technology</a:t>
            </a:r>
            <a:r>
              <a:rPr lang="ja-JP" altLang="en-GB" sz="2000" i="1" dirty="0">
                <a:latin typeface="Arial" charset="0"/>
              </a:rPr>
              <a:t>”</a:t>
            </a:r>
            <a:r>
              <a:rPr lang="en-GB" altLang="ja-JP" sz="2000" dirty="0">
                <a:latin typeface="Arial" charset="0"/>
              </a:rPr>
              <a:t>.</a:t>
            </a:r>
            <a:endParaRPr lang="en-GB" sz="2000" dirty="0">
              <a:latin typeface="Arial" charset="0"/>
            </a:endParaRPr>
          </a:p>
        </p:txBody>
      </p:sp>
      <p:sp>
        <p:nvSpPr>
          <p:cNvPr id="4099" name="Rectangle 17"/>
          <p:cNvSpPr>
            <a:spLocks noChangeArrowheads="1"/>
          </p:cNvSpPr>
          <p:nvPr/>
        </p:nvSpPr>
        <p:spPr bwMode="auto">
          <a:xfrm>
            <a:off x="107950" y="5273675"/>
            <a:ext cx="8874125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>
              <a:buClr>
                <a:schemeClr val="tx1"/>
              </a:buClr>
            </a:pPr>
            <a:r>
              <a:rPr lang="en-GB" sz="2000" b="1" dirty="0">
                <a:solidFill>
                  <a:srgbClr val="000000"/>
                </a:solidFill>
                <a:latin typeface="Arial" charset="0"/>
              </a:rPr>
              <a:t>African Community:</a:t>
            </a:r>
          </a:p>
          <a:p>
            <a:pPr eaLnBrk="0" hangingPunct="0">
              <a:buClr>
                <a:schemeClr val="tx1"/>
              </a:buClr>
            </a:pPr>
            <a:r>
              <a:rPr lang="en-GB" sz="2000" dirty="0">
                <a:solidFill>
                  <a:srgbClr val="000000"/>
                </a:solidFill>
                <a:latin typeface="Arial" charset="0"/>
              </a:rPr>
              <a:t>TIGER involves m</a:t>
            </a:r>
            <a:r>
              <a:rPr lang="en-GB" sz="2000" i="1" dirty="0">
                <a:solidFill>
                  <a:srgbClr val="000000"/>
                </a:solidFill>
                <a:latin typeface="Arial" charset="0"/>
              </a:rPr>
              <a:t>ore than </a:t>
            </a:r>
            <a:r>
              <a:rPr lang="en-GB" sz="2000" b="1" i="1" dirty="0">
                <a:solidFill>
                  <a:srgbClr val="000000"/>
                </a:solidFill>
                <a:latin typeface="Arial" charset="0"/>
              </a:rPr>
              <a:t>150 African Institutions </a:t>
            </a:r>
            <a:r>
              <a:rPr lang="en-GB" sz="2000" i="1" dirty="0">
                <a:solidFill>
                  <a:srgbClr val="000000"/>
                </a:solidFill>
                <a:latin typeface="Arial" charset="0"/>
              </a:rPr>
              <a:t>in </a:t>
            </a:r>
            <a:r>
              <a:rPr lang="en-GB" sz="2000" b="1" i="1" dirty="0">
                <a:solidFill>
                  <a:srgbClr val="000000"/>
                </a:solidFill>
                <a:latin typeface="Arial" charset="0"/>
              </a:rPr>
              <a:t>42 countries </a:t>
            </a:r>
            <a:r>
              <a:rPr lang="en-GB" sz="2000" i="1" dirty="0">
                <a:solidFill>
                  <a:srgbClr val="000000"/>
                </a:solidFill>
                <a:latin typeface="Arial" charset="0"/>
              </a:rPr>
              <a:t>who actively participate in TIGER </a:t>
            </a:r>
            <a:r>
              <a:rPr lang="en-GB" sz="2000" b="1" i="1" dirty="0">
                <a:solidFill>
                  <a:srgbClr val="000000"/>
                </a:solidFill>
                <a:latin typeface="Arial" charset="0"/>
              </a:rPr>
              <a:t>development projects </a:t>
            </a:r>
            <a:r>
              <a:rPr lang="en-GB" sz="2000" i="1" dirty="0">
                <a:solidFill>
                  <a:srgbClr val="000000"/>
                </a:solidFill>
                <a:latin typeface="Arial" charset="0"/>
              </a:rPr>
              <a:t>and </a:t>
            </a:r>
            <a:r>
              <a:rPr lang="en-GB" sz="2000" b="1" i="1" dirty="0">
                <a:solidFill>
                  <a:srgbClr val="000000"/>
                </a:solidFill>
                <a:latin typeface="Arial" charset="0"/>
              </a:rPr>
              <a:t>capacity building </a:t>
            </a:r>
            <a:r>
              <a:rPr lang="en-GB" sz="2000" i="1" dirty="0" smtClean="0">
                <a:solidFill>
                  <a:srgbClr val="000000"/>
                </a:solidFill>
                <a:latin typeface="Arial" charset="0"/>
              </a:rPr>
              <a:t>actions (EO for hydrology applications)</a:t>
            </a:r>
            <a:endParaRPr lang="en-GB" sz="2000" i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100" name="Title 20"/>
          <p:cNvSpPr>
            <a:spLocks noGrp="1"/>
          </p:cNvSpPr>
          <p:nvPr>
            <p:ph type="title"/>
          </p:nvPr>
        </p:nvSpPr>
        <p:spPr>
          <a:xfrm>
            <a:off x="608013" y="152400"/>
            <a:ext cx="6935787" cy="862012"/>
          </a:xfrm>
        </p:spPr>
        <p:txBody>
          <a:bodyPr/>
          <a:lstStyle/>
          <a:p>
            <a:r>
              <a:rPr lang="en-US" sz="2400" dirty="0" smtClean="0">
                <a:latin typeface="Verdana" pitchFamily="34" charset="0"/>
              </a:rPr>
              <a:t>(6) The TIGER Initiative:</a:t>
            </a:r>
            <a:br>
              <a:rPr lang="en-US" sz="2400" dirty="0" smtClean="0">
                <a:latin typeface="Verdana" pitchFamily="34" charset="0"/>
              </a:rPr>
            </a:br>
            <a:r>
              <a:rPr lang="en-US" sz="2400" b="0" dirty="0" smtClean="0">
                <a:latin typeface="Verdana" pitchFamily="34" charset="0"/>
              </a:rPr>
              <a:t>Example - Hydrological Community</a:t>
            </a:r>
          </a:p>
        </p:txBody>
      </p:sp>
      <p:pic>
        <p:nvPicPr>
          <p:cNvPr id="4101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5100" y="1412875"/>
            <a:ext cx="3917950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5" descr="logo_circle_eng_col.eps.pd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1762" y="2154238"/>
            <a:ext cx="1057595" cy="1062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2" descr="TIGER_logo_orange_vect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2100" y="1989138"/>
            <a:ext cx="1727200" cy="2455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471619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Content Placeholder 8"/>
          <p:cNvSpPr>
            <a:spLocks noGrp="1"/>
          </p:cNvSpPr>
          <p:nvPr>
            <p:ph idx="1"/>
          </p:nvPr>
        </p:nvSpPr>
        <p:spPr>
          <a:xfrm>
            <a:off x="-76200" y="1219200"/>
            <a:ext cx="6999288" cy="2209800"/>
          </a:xfrm>
        </p:spPr>
        <p:txBody>
          <a:bodyPr/>
          <a:lstStyle/>
          <a:p>
            <a:r>
              <a:rPr lang="en-US" b="1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Training Activities: </a:t>
            </a:r>
          </a:p>
          <a:p>
            <a:pPr lvl="1"/>
            <a:r>
              <a:rPr lang="en-US" sz="1800" u="sng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Dedicated Training courses 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in Africa &amp; Europe</a:t>
            </a:r>
          </a:p>
          <a:p>
            <a:pPr lvl="1"/>
            <a:r>
              <a:rPr lang="en-GB" altLang="ja-JP" sz="1800" u="sng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Empowerment of Regional Centres</a:t>
            </a:r>
            <a:r>
              <a:rPr lang="en-GB" altLang="ja-JP" sz="18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: AGHRYMET (Niger), RCMRD (Kenya), SANSA (South Africa); OSS (Tunisia)</a:t>
            </a:r>
          </a:p>
          <a:p>
            <a:pPr lvl="1"/>
            <a:r>
              <a:rPr lang="en-GB" sz="18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Partnership with UNDP Cap-Net for </a:t>
            </a:r>
            <a:r>
              <a:rPr lang="en-GB" sz="1800" u="sng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Training of Trainers</a:t>
            </a:r>
            <a:endParaRPr lang="en-US" sz="1800" u="sng" dirty="0" smtClean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r>
              <a:rPr lang="en-US" b="1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Water Research Component</a:t>
            </a:r>
          </a:p>
          <a:p>
            <a:pPr lvl="1"/>
            <a:r>
              <a:rPr lang="en-US" sz="18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Support to many research projects in Africa</a:t>
            </a:r>
          </a:p>
          <a:p>
            <a:pPr lvl="1"/>
            <a:r>
              <a:rPr lang="en-US" sz="18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Tailored technical support and research stages;  </a:t>
            </a:r>
            <a:endParaRPr lang="en-GB" altLang="ja-JP" sz="1800" dirty="0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grpSp>
        <p:nvGrpSpPr>
          <p:cNvPr id="6147" name="Group 15"/>
          <p:cNvGrpSpPr>
            <a:grpSpLocks/>
          </p:cNvGrpSpPr>
          <p:nvPr/>
        </p:nvGrpSpPr>
        <p:grpSpPr bwMode="auto">
          <a:xfrm>
            <a:off x="-36513" y="5778500"/>
            <a:ext cx="9180513" cy="1308100"/>
            <a:chOff x="-36513" y="4641850"/>
            <a:chExt cx="9180513" cy="1308100"/>
          </a:xfrm>
        </p:grpSpPr>
        <p:pic>
          <p:nvPicPr>
            <p:cNvPr id="6154" name="Picture 38" descr="traini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6513" y="4641850"/>
              <a:ext cx="2195513" cy="1296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5" name="Picture 39" descr="training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17875" y="4641850"/>
              <a:ext cx="2044700" cy="1296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6" name="Picture 40" descr="Discussion over a radar image-small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56213" y="4641850"/>
              <a:ext cx="1819275" cy="1298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7" name="Picture 41" descr="meeting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0200" y="4641850"/>
              <a:ext cx="1855788" cy="1308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8" name="Picture 42" descr="Conference 1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83413" y="4641850"/>
              <a:ext cx="2160587" cy="1296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148" name="Title 35"/>
          <p:cNvSpPr>
            <a:spLocks noGrp="1"/>
          </p:cNvSpPr>
          <p:nvPr>
            <p:ph type="title"/>
          </p:nvPr>
        </p:nvSpPr>
        <p:spPr>
          <a:xfrm>
            <a:off x="381000" y="280987"/>
            <a:ext cx="7123113" cy="862013"/>
          </a:xfrm>
        </p:spPr>
        <p:txBody>
          <a:bodyPr/>
          <a:lstStyle/>
          <a:p>
            <a:r>
              <a:rPr lang="en-GB" sz="2000" dirty="0" smtClean="0">
                <a:latin typeface="Verdana" pitchFamily="34" charset="0"/>
              </a:rPr>
              <a:t>(6) TIGER Capacity Building Facility (TCBF): </a:t>
            </a:r>
            <a:br>
              <a:rPr lang="en-GB" sz="2000" dirty="0" smtClean="0">
                <a:latin typeface="Verdana" pitchFamily="34" charset="0"/>
              </a:rPr>
            </a:br>
            <a:r>
              <a:rPr lang="en-GB" sz="1600" dirty="0" smtClean="0">
                <a:solidFill>
                  <a:srgbClr val="FFFFFF"/>
                </a:solidFill>
                <a:latin typeface="Verdana" pitchFamily="34" charset="0"/>
              </a:rPr>
              <a:t>Developing African Knowledge and Scientific Capacity </a:t>
            </a:r>
            <a:endParaRPr lang="en-US" sz="2800" dirty="0" smtClean="0">
              <a:solidFill>
                <a:srgbClr val="FFFFFF"/>
              </a:solidFill>
              <a:latin typeface="Verdana" pitchFamily="34" charset="0"/>
            </a:endParaRPr>
          </a:p>
        </p:txBody>
      </p:sp>
      <p:pic>
        <p:nvPicPr>
          <p:cNvPr id="6149" name="Picture 7" descr="Picture 004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9700" y="3733800"/>
            <a:ext cx="2654300" cy="177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3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0213" y="1189038"/>
            <a:ext cx="2363787" cy="237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4" y="4114800"/>
            <a:ext cx="3886200" cy="184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46523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03" name="Rectangle 3"/>
          <p:cNvSpPr>
            <a:spLocks noChangeArrowheads="1"/>
          </p:cNvSpPr>
          <p:nvPr/>
        </p:nvSpPr>
        <p:spPr bwMode="auto">
          <a:xfrm>
            <a:off x="914798" y="2356994"/>
            <a:ext cx="7452518" cy="1077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4" tIns="45717" rIns="91434" bIns="45717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GB" sz="3200" u="none" dirty="0"/>
              <a:t>DRAGON Training Courses</a:t>
            </a:r>
            <a:br>
              <a:rPr lang="en-GB" sz="3200" u="none" dirty="0"/>
            </a:br>
            <a:endParaRPr lang="en-GB" sz="3200" u="none" dirty="0"/>
          </a:p>
        </p:txBody>
      </p:sp>
      <p:sp>
        <p:nvSpPr>
          <p:cNvPr id="6" name="Title 2"/>
          <p:cNvSpPr txBox="1">
            <a:spLocks/>
          </p:cNvSpPr>
          <p:nvPr/>
        </p:nvSpPr>
        <p:spPr>
          <a:xfrm>
            <a:off x="1833380" y="179023"/>
            <a:ext cx="7920220" cy="830997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r>
              <a:rPr lang="en-GB" sz="24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(</a:t>
            </a:r>
            <a:r>
              <a:rPr lang="en-GB" sz="24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7</a:t>
            </a:r>
            <a:r>
              <a:rPr lang="en-GB" sz="24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) </a:t>
            </a:r>
            <a:r>
              <a:rPr lang="en-GB" sz="24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International c</a:t>
            </a:r>
            <a:r>
              <a:rPr lang="en-GB" sz="24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ooperation </a:t>
            </a:r>
            <a:r>
              <a:rPr lang="en-GB" sz="24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with </a:t>
            </a:r>
            <a:r>
              <a:rPr lang="en-GB" sz="24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China</a:t>
            </a:r>
            <a:endParaRPr lang="en-GB" sz="24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endParaRPr lang="en-GB" dirty="0" smtClean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144000" cy="939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939" y="3124200"/>
            <a:ext cx="7893050" cy="338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17917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2"/>
          <p:cNvSpPr>
            <a:spLocks noGrp="1"/>
          </p:cNvSpPr>
          <p:nvPr>
            <p:ph type="title"/>
          </p:nvPr>
        </p:nvSpPr>
        <p:spPr>
          <a:xfrm>
            <a:off x="1828800" y="209800"/>
            <a:ext cx="5638800" cy="769441"/>
          </a:xfrm>
        </p:spPr>
        <p:txBody>
          <a:bodyPr/>
          <a:lstStyle/>
          <a:p>
            <a:r>
              <a:rPr lang="en-GB" sz="2400" dirty="0" smtClean="0"/>
              <a:t>Who do we target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1234" y="1142262"/>
            <a:ext cx="9002477" cy="5715738"/>
          </a:xfrm>
        </p:spPr>
        <p:txBody>
          <a:bodyPr/>
          <a:lstStyle/>
          <a:p>
            <a:pPr marL="0" indent="0">
              <a:buNone/>
            </a:pPr>
            <a:endParaRPr lang="en-GB" sz="1800" dirty="0" smtClean="0">
              <a:solidFill>
                <a:schemeClr val="tx1"/>
              </a:solidFill>
            </a:endParaRPr>
          </a:p>
          <a:p>
            <a:r>
              <a:rPr lang="en-GB" sz="3200" dirty="0" smtClean="0">
                <a:solidFill>
                  <a:schemeClr val="tx1"/>
                </a:solidFill>
              </a:rPr>
              <a:t>Young professionals dealing with </a:t>
            </a:r>
            <a:r>
              <a:rPr lang="en-GB" sz="3200" dirty="0" err="1" smtClean="0">
                <a:solidFill>
                  <a:schemeClr val="tx1"/>
                </a:solidFill>
              </a:rPr>
              <a:t>geoinformation</a:t>
            </a:r>
            <a:r>
              <a:rPr lang="en-GB" sz="3200" dirty="0" smtClean="0">
                <a:solidFill>
                  <a:schemeClr val="tx1"/>
                </a:solidFill>
              </a:rPr>
              <a:t> </a:t>
            </a:r>
          </a:p>
          <a:p>
            <a:r>
              <a:rPr lang="en-GB" sz="3200" dirty="0" smtClean="0">
                <a:solidFill>
                  <a:schemeClr val="tx1"/>
                </a:solidFill>
              </a:rPr>
              <a:t>PhD and university students</a:t>
            </a:r>
          </a:p>
          <a:p>
            <a:r>
              <a:rPr lang="en-GB" sz="3200" dirty="0">
                <a:solidFill>
                  <a:schemeClr val="tx1"/>
                </a:solidFill>
              </a:rPr>
              <a:t>S</a:t>
            </a:r>
            <a:r>
              <a:rPr lang="en-GB" sz="3200" dirty="0" smtClean="0">
                <a:solidFill>
                  <a:schemeClr val="tx1"/>
                </a:solidFill>
              </a:rPr>
              <a:t>econdary schools</a:t>
            </a:r>
          </a:p>
          <a:p>
            <a:r>
              <a:rPr lang="en-GB" sz="3200" dirty="0" smtClean="0">
                <a:solidFill>
                  <a:schemeClr val="tx1"/>
                </a:solidFill>
              </a:rPr>
              <a:t>General public and decision-makers</a:t>
            </a:r>
            <a:endParaRPr lang="en-GB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4641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/>
          <p:cNvSpPr txBox="1">
            <a:spLocks/>
          </p:cNvSpPr>
          <p:nvPr/>
        </p:nvSpPr>
        <p:spPr>
          <a:xfrm>
            <a:off x="1828801" y="206406"/>
            <a:ext cx="5791200" cy="555594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+mj-lt"/>
                <a:ea typeface="MS PGothic" pitchFamily="34" charset="-128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charset="0"/>
                <a:ea typeface="MS PGothic" pitchFamily="34" charset="-128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charset="0"/>
                <a:ea typeface="MS PGothic" pitchFamily="34" charset="-128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charset="0"/>
                <a:ea typeface="MS PGothic" pitchFamily="34" charset="-128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charset="0"/>
                <a:ea typeface="MS PGothic" pitchFamily="34" charset="-128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kern="0" dirty="0" smtClean="0">
                <a:solidFill>
                  <a:srgbClr val="FFFFFF"/>
                </a:solidFill>
                <a:latin typeface="Verdana"/>
              </a:rPr>
              <a:t>(7) Recent and upcoming DRAGON CB events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2387322"/>
            <a:ext cx="4371109" cy="2763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57731"/>
            <a:ext cx="915522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5964" y="4035136"/>
            <a:ext cx="5938036" cy="2822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4724400" y="3027705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indent="0">
              <a:buNone/>
            </a:pPr>
            <a:r>
              <a:rPr lang="en-GB" b="1" dirty="0">
                <a:solidFill>
                  <a:srgbClr val="FF0000"/>
                </a:solidFill>
              </a:rPr>
              <a:t>Upcoming event:</a:t>
            </a:r>
          </a:p>
          <a:p>
            <a:pPr marL="0" indent="0">
              <a:buNone/>
            </a:pPr>
            <a:r>
              <a:rPr lang="en-GB" b="1" dirty="0" smtClean="0">
                <a:solidFill>
                  <a:srgbClr val="FF0000"/>
                </a:solidFill>
              </a:rPr>
              <a:t>DRAGON 4 Symposium, 26-30 June 2017, Copenhagen, Denmark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91468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106362"/>
            <a:ext cx="5791200" cy="884238"/>
          </a:xfrm>
        </p:spPr>
        <p:txBody>
          <a:bodyPr/>
          <a:lstStyle/>
          <a:p>
            <a:r>
              <a:rPr lang="en-US" sz="2400" dirty="0" smtClean="0"/>
              <a:t>(8) Priorities </a:t>
            </a:r>
            <a:r>
              <a:rPr lang="en-US" sz="2400" dirty="0"/>
              <a:t>of ESA </a:t>
            </a:r>
            <a:r>
              <a:rPr lang="en-US" sz="2400" dirty="0" smtClean="0"/>
              <a:t>External Relations in Africa and South America</a:t>
            </a:r>
            <a:endParaRPr lang="en-GB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rtl="0">
              <a:buNone/>
            </a:pPr>
            <a:r>
              <a:rPr lang="en-US" sz="2800" dirty="0" smtClean="0"/>
              <a:t>Africa:</a:t>
            </a:r>
          </a:p>
          <a:p>
            <a:pPr rtl="0"/>
            <a:r>
              <a:rPr lang="en-GB" sz="2800" dirty="0"/>
              <a:t>South </a:t>
            </a:r>
            <a:r>
              <a:rPr lang="en-GB" sz="2800" dirty="0" smtClean="0"/>
              <a:t>Africa</a:t>
            </a:r>
          </a:p>
          <a:p>
            <a:pPr rtl="0"/>
            <a:r>
              <a:rPr lang="en-GB" sz="2800" dirty="0"/>
              <a:t>Kenya, Gabon </a:t>
            </a:r>
            <a:r>
              <a:rPr lang="en-GB" sz="2800" dirty="0" smtClean="0"/>
              <a:t>(ESA ground stations)</a:t>
            </a:r>
          </a:p>
          <a:p>
            <a:pPr marL="0" indent="0" rtl="0">
              <a:buNone/>
            </a:pPr>
            <a:endParaRPr lang="en-US" sz="2800" dirty="0" smtClean="0"/>
          </a:p>
          <a:p>
            <a:pPr marL="0" indent="0" rtl="0">
              <a:buNone/>
            </a:pPr>
            <a:r>
              <a:rPr lang="en-US" sz="2800" dirty="0" smtClean="0"/>
              <a:t>South America:</a:t>
            </a:r>
          </a:p>
          <a:p>
            <a:pPr rtl="0"/>
            <a:r>
              <a:rPr lang="en-GB" sz="2800" dirty="0"/>
              <a:t>Argentina, </a:t>
            </a:r>
            <a:r>
              <a:rPr lang="en-GB" sz="2800" dirty="0" smtClean="0"/>
              <a:t>Brazil</a:t>
            </a:r>
          </a:p>
          <a:p>
            <a:pPr rtl="0"/>
            <a:r>
              <a:rPr lang="en-GB" sz="2800" dirty="0"/>
              <a:t>Mexico, Chile</a:t>
            </a:r>
            <a:endParaRPr lang="en-US" sz="2800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12345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0" y="76200"/>
            <a:ext cx="5562600" cy="914400"/>
          </a:xfrm>
        </p:spPr>
        <p:txBody>
          <a:bodyPr/>
          <a:lstStyle/>
          <a:p>
            <a:r>
              <a:rPr lang="en-GB" dirty="0" smtClean="0"/>
              <a:t>Sentinel Training with the European Commission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New approach: upcoming </a:t>
            </a:r>
            <a:r>
              <a:rPr lang="en-US" dirty="0"/>
              <a:t>Sentinel training with </a:t>
            </a:r>
            <a:r>
              <a:rPr lang="en-US" dirty="0" smtClean="0"/>
              <a:t>R.U.S. </a:t>
            </a:r>
            <a:r>
              <a:rPr lang="en-US" dirty="0"/>
              <a:t>/ </a:t>
            </a:r>
            <a:r>
              <a:rPr lang="en-US" dirty="0" smtClean="0"/>
              <a:t>European Commission.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Possible opening to African and South American users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348017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219200"/>
            <a:ext cx="8839199" cy="5562599"/>
          </a:xfrm>
        </p:spPr>
        <p:txBody>
          <a:bodyPr/>
          <a:lstStyle/>
          <a:p>
            <a:r>
              <a:rPr lang="en-GB" dirty="0" err="1">
                <a:solidFill>
                  <a:srgbClr val="FF0000"/>
                </a:solidFill>
              </a:rPr>
              <a:t>e</a:t>
            </a:r>
            <a:r>
              <a:rPr lang="en-GB" dirty="0" err="1" smtClean="0">
                <a:solidFill>
                  <a:srgbClr val="FF0000"/>
                </a:solidFill>
              </a:rPr>
              <a:t>otap</a:t>
            </a:r>
            <a:r>
              <a:rPr lang="en-GB" dirty="0" smtClean="0"/>
              <a:t> – twelve Earth Observation projects supporting Asian Development Bank activities (2014-2016) in Uzbekistan, Armenia, Mongolia, </a:t>
            </a:r>
            <a:r>
              <a:rPr lang="en-GB" dirty="0" err="1" smtClean="0"/>
              <a:t>Tongo</a:t>
            </a:r>
            <a:r>
              <a:rPr lang="en-GB" dirty="0" smtClean="0"/>
              <a:t>, Timor-Leste, Papua New Guinea and many more. As a part of each project workshop/capacity </a:t>
            </a:r>
            <a:r>
              <a:rPr lang="en-GB" dirty="0"/>
              <a:t>building </a:t>
            </a:r>
            <a:r>
              <a:rPr lang="en-GB" dirty="0" smtClean="0"/>
              <a:t>events were carried out.</a:t>
            </a:r>
          </a:p>
          <a:p>
            <a:r>
              <a:rPr lang="en-GB" dirty="0" err="1">
                <a:solidFill>
                  <a:srgbClr val="FF0000"/>
                </a:solidFill>
              </a:rPr>
              <a:t>e</a:t>
            </a:r>
            <a:r>
              <a:rPr lang="en-GB" dirty="0" err="1" smtClean="0">
                <a:solidFill>
                  <a:srgbClr val="FF0000"/>
                </a:solidFill>
              </a:rPr>
              <a:t>oworld</a:t>
            </a:r>
            <a:r>
              <a:rPr lang="en-GB" dirty="0" smtClean="0"/>
              <a:t> – 18 contracts carried out in support of World Bank projects (2014-2016) in South America, Africa and Asia. All the projects support capacity development.</a:t>
            </a:r>
          </a:p>
          <a:p>
            <a:endParaRPr lang="en-GB" dirty="0"/>
          </a:p>
          <a:p>
            <a:endParaRPr lang="en-GB" dirty="0" smtClean="0"/>
          </a:p>
          <a:p>
            <a:r>
              <a:rPr lang="en-GB" dirty="0" smtClean="0">
                <a:solidFill>
                  <a:srgbClr val="FF0000"/>
                </a:solidFill>
              </a:rPr>
              <a:t>EO4SD (Earth Observation for Sustainable Development) – new initiative carried out with International Financing Institutions for the years 2016-2018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676400" y="152400"/>
            <a:ext cx="5800725" cy="427038"/>
          </a:xfrm>
        </p:spPr>
        <p:txBody>
          <a:bodyPr/>
          <a:lstStyle/>
          <a:p>
            <a:r>
              <a:rPr lang="en-GB" sz="2400" dirty="0" smtClean="0"/>
              <a:t>(9) CB in the context of cooperation with development banks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328955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91589" y="1264367"/>
            <a:ext cx="8455660" cy="4562475"/>
          </a:xfrm>
        </p:spPr>
        <p:txBody>
          <a:bodyPr/>
          <a:lstStyle/>
          <a:p>
            <a:pPr marL="0" indent="0">
              <a:buNone/>
            </a:pPr>
            <a:r>
              <a:rPr lang="en-GB" sz="2000" dirty="0" smtClean="0"/>
              <a:t>The content of most training courses can be linked from the central web page for ESA EO Education and Training:</a:t>
            </a:r>
          </a:p>
          <a:p>
            <a:pPr marL="0" indent="0">
              <a:buNone/>
            </a:pPr>
            <a:r>
              <a:rPr lang="en-GB" sz="2000" b="1" u="sng" dirty="0">
                <a:solidFill>
                  <a:srgbClr val="0000FF"/>
                </a:solidFill>
                <a:hlinkClick r:id="rId2"/>
              </a:rPr>
              <a:t>https://</a:t>
            </a:r>
            <a:r>
              <a:rPr lang="en-GB" sz="2000" b="1" u="sng" dirty="0" smtClean="0">
                <a:solidFill>
                  <a:srgbClr val="0000FF"/>
                </a:solidFill>
                <a:hlinkClick r:id="rId2"/>
              </a:rPr>
              <a:t>earth.esa.int/web/guest/eo-education-and-training</a:t>
            </a:r>
            <a:endParaRPr lang="en-GB" sz="2000" b="1" u="sng" dirty="0" smtClean="0">
              <a:solidFill>
                <a:srgbClr val="0000FF"/>
              </a:solidFill>
            </a:endParaRPr>
          </a:p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r>
              <a:rPr lang="en-GB" sz="2000" dirty="0" smtClean="0"/>
              <a:t> </a:t>
            </a:r>
            <a:endParaRPr lang="en-GB" sz="2000" dirty="0"/>
          </a:p>
        </p:txBody>
      </p:sp>
      <p:pic>
        <p:nvPicPr>
          <p:cNvPr id="552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84" r="1199"/>
          <a:stretch/>
        </p:blipFill>
        <p:spPr bwMode="auto">
          <a:xfrm>
            <a:off x="302999" y="2453743"/>
            <a:ext cx="8299935" cy="44032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1676400" y="152400"/>
            <a:ext cx="5715000" cy="461665"/>
          </a:xfrm>
        </p:spPr>
        <p:txBody>
          <a:bodyPr/>
          <a:lstStyle/>
          <a:p>
            <a:r>
              <a:rPr lang="en-GB" sz="24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Training courses online  - centralized web page</a:t>
            </a:r>
            <a:endParaRPr lang="en-GB" dirty="0" smtClean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6570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2"/>
          <p:cNvSpPr>
            <a:spLocks noGrp="1"/>
          </p:cNvSpPr>
          <p:nvPr>
            <p:ph type="title"/>
          </p:nvPr>
        </p:nvSpPr>
        <p:spPr>
          <a:xfrm>
            <a:off x="1828800" y="209800"/>
            <a:ext cx="4724400" cy="769441"/>
          </a:xfrm>
        </p:spPr>
        <p:txBody>
          <a:bodyPr/>
          <a:lstStyle/>
          <a:p>
            <a:r>
              <a:rPr lang="en-GB" sz="2400" dirty="0" smtClean="0"/>
              <a:t>CB for Decision-Makers / Policy-Makers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1234" y="1371600"/>
            <a:ext cx="9002477" cy="5715738"/>
          </a:xfrm>
        </p:spPr>
        <p:txBody>
          <a:bodyPr/>
          <a:lstStyle/>
          <a:p>
            <a:r>
              <a:rPr lang="en-GB" sz="3200" dirty="0" smtClean="0">
                <a:solidFill>
                  <a:srgbClr val="0000FF"/>
                </a:solidFill>
              </a:rPr>
              <a:t>TIGER</a:t>
            </a:r>
          </a:p>
          <a:p>
            <a:r>
              <a:rPr lang="en-GB" sz="3200" dirty="0" smtClean="0">
                <a:solidFill>
                  <a:srgbClr val="0000FF"/>
                </a:solidFill>
              </a:rPr>
              <a:t>Sen2-Agri</a:t>
            </a:r>
          </a:p>
          <a:p>
            <a:r>
              <a:rPr lang="en-GB" sz="3200" dirty="0" err="1" smtClean="0">
                <a:solidFill>
                  <a:srgbClr val="0000FF"/>
                </a:solidFill>
              </a:rPr>
              <a:t>GlobWetland</a:t>
            </a:r>
            <a:r>
              <a:rPr lang="en-GB" sz="3200" dirty="0" smtClean="0">
                <a:solidFill>
                  <a:srgbClr val="0000FF"/>
                </a:solidFill>
              </a:rPr>
              <a:t> Africa</a:t>
            </a:r>
          </a:p>
          <a:p>
            <a:r>
              <a:rPr lang="en-GB" sz="3200" dirty="0" smtClean="0">
                <a:solidFill>
                  <a:srgbClr val="0000FF"/>
                </a:solidFill>
              </a:rPr>
              <a:t>DUE</a:t>
            </a:r>
          </a:p>
          <a:p>
            <a:r>
              <a:rPr lang="en-GB" sz="3200" dirty="0" smtClean="0">
                <a:solidFill>
                  <a:srgbClr val="0000FF"/>
                </a:solidFill>
              </a:rPr>
              <a:t>Food Security</a:t>
            </a:r>
          </a:p>
          <a:p>
            <a:r>
              <a:rPr lang="en-GB" sz="3200" dirty="0" smtClean="0">
                <a:solidFill>
                  <a:srgbClr val="0000FF"/>
                </a:solidFill>
              </a:rPr>
              <a:t>Copernicus (with the Commission) </a:t>
            </a:r>
          </a:p>
        </p:txBody>
      </p:sp>
    </p:spTree>
    <p:extLst>
      <p:ext uri="{BB962C8B-B14F-4D97-AF65-F5344CB8AC3E}">
        <p14:creationId xmlns:p14="http://schemas.microsoft.com/office/powerpoint/2010/main" val="1764631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258762"/>
            <a:ext cx="6105525" cy="427038"/>
          </a:xfrm>
        </p:spPr>
        <p:txBody>
          <a:bodyPr/>
          <a:lstStyle/>
          <a:p>
            <a:r>
              <a:rPr lang="en-GB" dirty="0" smtClean="0"/>
              <a:t>CB for policy makers: Africa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68400"/>
            <a:ext cx="8991600" cy="5689600"/>
          </a:xfrm>
        </p:spPr>
        <p:txBody>
          <a:bodyPr/>
          <a:lstStyle/>
          <a:p>
            <a:pPr marL="0" indent="0">
              <a:buNone/>
            </a:pPr>
            <a:r>
              <a:rPr lang="en-US" sz="1800" dirty="0" smtClean="0"/>
              <a:t>Recent </a:t>
            </a:r>
            <a:r>
              <a:rPr lang="en-US" sz="1800" dirty="0" smtClean="0">
                <a:solidFill>
                  <a:srgbClr val="FF0000"/>
                </a:solidFill>
              </a:rPr>
              <a:t>events in TIGER </a:t>
            </a:r>
            <a:r>
              <a:rPr lang="en-US" sz="1800" dirty="0" smtClean="0"/>
              <a:t>(that will be repeated in the future):</a:t>
            </a:r>
          </a:p>
          <a:p>
            <a:pPr marL="0" indent="0">
              <a:buNone/>
            </a:pPr>
            <a:endParaRPr lang="en-US" sz="1800" dirty="0" smtClean="0"/>
          </a:p>
          <a:p>
            <a:r>
              <a:rPr lang="en-US" sz="1800" u="sng" dirty="0"/>
              <a:t>The TIGER workshop </a:t>
            </a:r>
            <a:r>
              <a:rPr lang="en-US" sz="1800" dirty="0"/>
              <a:t>2016 was held in Addis Ababa hosted by UNECA with 100 participants from 19 African and 10 European countries.</a:t>
            </a:r>
            <a:br>
              <a:rPr lang="en-US" sz="1800" dirty="0"/>
            </a:br>
            <a:r>
              <a:rPr lang="en-US" sz="1800" dirty="0"/>
              <a:t>Attending water experts and stakeholders represented 8 African trans-boundary river basin authorities, 10 national water authorities, 9 intergovernmental </a:t>
            </a:r>
            <a:r>
              <a:rPr lang="en-US" sz="1800" dirty="0" smtClean="0"/>
              <a:t>organizations </a:t>
            </a:r>
            <a:r>
              <a:rPr lang="en-US" sz="1800" dirty="0"/>
              <a:t>and 31 R&amp;D </a:t>
            </a:r>
            <a:r>
              <a:rPr lang="en-US" sz="1800" dirty="0" smtClean="0"/>
              <a:t>institutions</a:t>
            </a:r>
            <a:r>
              <a:rPr lang="en-US" sz="1800" dirty="0"/>
              <a:t/>
            </a:r>
            <a:br>
              <a:rPr lang="en-US" sz="1800" dirty="0"/>
            </a:br>
            <a:endParaRPr lang="en-US" sz="1800" dirty="0" smtClean="0"/>
          </a:p>
          <a:p>
            <a:pPr marL="426027" lvl="1" indent="0">
              <a:buNone/>
            </a:pPr>
            <a:r>
              <a:rPr lang="en-US" sz="1800" dirty="0" smtClean="0"/>
              <a:t>The </a:t>
            </a:r>
            <a:r>
              <a:rPr lang="en-US" sz="1800" dirty="0"/>
              <a:t>event was followed with a training on sentinel data exploitation for</a:t>
            </a:r>
            <a:br>
              <a:rPr lang="en-US" sz="1800" dirty="0"/>
            </a:br>
            <a:r>
              <a:rPr lang="en-US" sz="1800" dirty="0"/>
              <a:t>water management dedicated for </a:t>
            </a:r>
            <a:r>
              <a:rPr lang="en-US" sz="1800" dirty="0" smtClean="0"/>
              <a:t>stakeholders (</a:t>
            </a:r>
            <a:r>
              <a:rPr lang="en-US" sz="1800" dirty="0"/>
              <a:t>ministries and governmental agencies</a:t>
            </a:r>
            <a:r>
              <a:rPr lang="en-US" sz="1800" dirty="0" smtClean="0"/>
              <a:t>) </a:t>
            </a:r>
            <a:r>
              <a:rPr lang="en-US" sz="1800" dirty="0"/>
              <a:t>from different African </a:t>
            </a:r>
            <a:r>
              <a:rPr lang="en-US" sz="1800" dirty="0" smtClean="0"/>
              <a:t>countries.</a:t>
            </a:r>
          </a:p>
          <a:p>
            <a:pPr marL="426027" lvl="1" indent="0">
              <a:buNone/>
            </a:pPr>
            <a:endParaRPr lang="en-US" sz="1800" dirty="0"/>
          </a:p>
          <a:p>
            <a:pPr marL="446088" lvl="1" indent="-446088"/>
            <a:r>
              <a:rPr lang="en-US" sz="1800" u="sng" dirty="0" smtClean="0"/>
              <a:t>Water Observation and Information System for Flood Monitoring Training</a:t>
            </a:r>
            <a:r>
              <a:rPr lang="en-US" sz="1800" dirty="0" smtClean="0"/>
              <a:t>  (29 October-1 November 2016, Kampala, Uganda) </a:t>
            </a:r>
          </a:p>
          <a:p>
            <a:pPr marL="446088" lvl="1" indent="0">
              <a:buNone/>
            </a:pPr>
            <a:endParaRPr lang="en-US" sz="1800" dirty="0" smtClean="0"/>
          </a:p>
          <a:p>
            <a:pPr marL="446088" lvl="1" indent="0">
              <a:buNone/>
            </a:pPr>
            <a:r>
              <a:rPr lang="en-US" sz="1800" dirty="0" smtClean="0"/>
              <a:t>The event was </a:t>
            </a:r>
            <a:r>
              <a:rPr lang="en-US" sz="1800" dirty="0"/>
              <a:t>targeted for water and environmental specialists with Earth observation background, working in government agencies, catchment management agencies, NGO’s and research institutions.</a:t>
            </a:r>
            <a:br>
              <a:rPr lang="en-US" sz="1800" dirty="0"/>
            </a:br>
            <a:r>
              <a:rPr lang="en-US" sz="1800" dirty="0"/>
              <a:t/>
            </a:r>
            <a:br>
              <a:rPr lang="en-US" sz="1800" dirty="0"/>
            </a:br>
            <a:endParaRPr lang="en-US" sz="1800" dirty="0" smtClean="0"/>
          </a:p>
        </p:txBody>
      </p:sp>
    </p:spTree>
    <p:extLst>
      <p:ext uri="{BB962C8B-B14F-4D97-AF65-F5344CB8AC3E}">
        <p14:creationId xmlns:p14="http://schemas.microsoft.com/office/powerpoint/2010/main" val="356143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381000"/>
            <a:ext cx="6105525" cy="427038"/>
          </a:xfrm>
        </p:spPr>
        <p:txBody>
          <a:bodyPr/>
          <a:lstStyle/>
          <a:p>
            <a:r>
              <a:rPr lang="en-GB" dirty="0"/>
              <a:t>CB for policy makers: Africa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391" y="1219200"/>
            <a:ext cx="7304809" cy="4318000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 smtClean="0">
                <a:solidFill>
                  <a:srgbClr val="FF0000"/>
                </a:solidFill>
              </a:rPr>
              <a:t>TIGER</a:t>
            </a:r>
            <a:r>
              <a:rPr lang="en-US" sz="2000" dirty="0" smtClean="0"/>
              <a:t> </a:t>
            </a:r>
            <a:r>
              <a:rPr lang="en-US" sz="2000" dirty="0" smtClean="0">
                <a:solidFill>
                  <a:srgbClr val="FF0000"/>
                </a:solidFill>
              </a:rPr>
              <a:t>tools</a:t>
            </a:r>
            <a:endParaRPr lang="en-US" sz="2000" u="sng" dirty="0" smtClean="0">
              <a:solidFill>
                <a:srgbClr val="FF0000"/>
              </a:solidFill>
            </a:endParaRPr>
          </a:p>
          <a:p>
            <a:r>
              <a:rPr lang="en-US" sz="2000" u="sng" dirty="0" smtClean="0"/>
              <a:t>The </a:t>
            </a:r>
            <a:r>
              <a:rPr lang="en-US" sz="2000" u="sng" dirty="0"/>
              <a:t>open-source Water Observation and Information System (WOIS) </a:t>
            </a:r>
            <a:r>
              <a:rPr lang="en-US" sz="2000" dirty="0"/>
              <a:t>aims to enable African water authorities the production and application of a range of satellite earth observation based information products needed for Integrated Water Resource Management (IWRM) in </a:t>
            </a:r>
            <a:r>
              <a:rPr lang="en-US" sz="2000" dirty="0" smtClean="0"/>
              <a:t>Africa. </a:t>
            </a:r>
            <a:r>
              <a:rPr lang="en-US" sz="2000" dirty="0"/>
              <a:t>The WOIS is available freely to any interested user pending a short registration</a:t>
            </a:r>
            <a:r>
              <a:rPr lang="en-US" sz="2000" dirty="0" smtClean="0"/>
              <a:t>.</a:t>
            </a:r>
          </a:p>
          <a:p>
            <a:endParaRPr lang="en-US" sz="2000" dirty="0" smtClean="0"/>
          </a:p>
          <a:p>
            <a:r>
              <a:rPr lang="en-US" sz="2000" dirty="0"/>
              <a:t>To reinforce the TIGER capacity building actions training and education tools have been developed and refined together with the Regional Offices. In particular, a </a:t>
            </a:r>
            <a:r>
              <a:rPr lang="en-US" sz="2000" u="sng" dirty="0"/>
              <a:t>TIGER Training Kit </a:t>
            </a:r>
            <a:r>
              <a:rPr lang="en-US" sz="2000" dirty="0"/>
              <a:t>was compiled and is freely available for trainings given by TIGER partners at regional, </a:t>
            </a:r>
            <a:r>
              <a:rPr lang="en-US" sz="2000" dirty="0" smtClean="0"/>
              <a:t>national </a:t>
            </a:r>
            <a:r>
              <a:rPr lang="en-US" sz="2000" dirty="0"/>
              <a:t>or University level.</a:t>
            </a:r>
            <a:endParaRPr lang="en-GB" sz="2000" dirty="0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1" r="5342" b="52941"/>
          <a:stretch/>
        </p:blipFill>
        <p:spPr bwMode="auto">
          <a:xfrm>
            <a:off x="7170593" y="5257800"/>
            <a:ext cx="1641764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7170593" y="1905000"/>
            <a:ext cx="184785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753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8275" y="152400"/>
            <a:ext cx="5800725" cy="1295400"/>
          </a:xfrm>
        </p:spPr>
        <p:txBody>
          <a:bodyPr/>
          <a:lstStyle/>
          <a:p>
            <a:r>
              <a:rPr lang="en-GB" sz="2400" dirty="0" smtClean="0"/>
              <a:t>CB for policy makers within ESA projects with developing countries</a:t>
            </a:r>
            <a:endParaRPr lang="en-GB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68400"/>
            <a:ext cx="8991600" cy="6985000"/>
          </a:xfrm>
        </p:spPr>
        <p:txBody>
          <a:bodyPr/>
          <a:lstStyle/>
          <a:p>
            <a:pPr marL="363538" indent="0">
              <a:buNone/>
            </a:pPr>
            <a:endParaRPr lang="en-US" sz="2000" dirty="0"/>
          </a:p>
          <a:p>
            <a:pPr marL="363538" indent="0">
              <a:buNone/>
            </a:pPr>
            <a:r>
              <a:rPr lang="en-US" sz="2000" dirty="0" smtClean="0"/>
              <a:t>The Sentinel-2 for Agriculture project </a:t>
            </a:r>
            <a:r>
              <a:rPr lang="en-US" sz="2000" dirty="0" smtClean="0">
                <a:solidFill>
                  <a:srgbClr val="FF0000"/>
                </a:solidFill>
              </a:rPr>
              <a:t>Sen2-Agri</a:t>
            </a:r>
            <a:r>
              <a:rPr lang="en-US" sz="2000" dirty="0" smtClean="0"/>
              <a:t> builds </a:t>
            </a:r>
            <a:r>
              <a:rPr lang="en-US" sz="2000" dirty="0"/>
              <a:t>capacity in 3</a:t>
            </a:r>
            <a:br>
              <a:rPr lang="en-US" sz="2000" dirty="0"/>
            </a:br>
            <a:r>
              <a:rPr lang="en-US" sz="2000" dirty="0"/>
              <a:t>countries (</a:t>
            </a:r>
            <a:r>
              <a:rPr lang="en-US" sz="2000" dirty="0" smtClean="0"/>
              <a:t>Mali</a:t>
            </a:r>
            <a:r>
              <a:rPr lang="en-US" sz="2000" dirty="0"/>
              <a:t>, South Africa and </a:t>
            </a:r>
            <a:r>
              <a:rPr lang="en-US" sz="2000" dirty="0" smtClean="0"/>
              <a:t>Ukraine) for </a:t>
            </a:r>
            <a:r>
              <a:rPr lang="en-US" sz="2000" u="sng" dirty="0"/>
              <a:t>national scale </a:t>
            </a:r>
            <a:r>
              <a:rPr lang="en-US" sz="2000" u="sng" dirty="0" smtClean="0"/>
              <a:t>agricultural monitoring </a:t>
            </a:r>
            <a:r>
              <a:rPr lang="en-US" sz="2000" u="sng" dirty="0"/>
              <a:t>based on S2 and L8</a:t>
            </a:r>
            <a:r>
              <a:rPr lang="en-US" sz="2000" dirty="0"/>
              <a:t>. </a:t>
            </a:r>
            <a:endParaRPr lang="en-US" sz="2000" dirty="0" smtClean="0"/>
          </a:p>
          <a:p>
            <a:pPr marL="363538" indent="0">
              <a:buNone/>
            </a:pPr>
            <a:endParaRPr lang="en-US" sz="2000" dirty="0" smtClean="0"/>
          </a:p>
          <a:p>
            <a:pPr marL="363538" indent="0">
              <a:buNone/>
            </a:pPr>
            <a:r>
              <a:rPr lang="en-US" sz="2000" dirty="0" smtClean="0"/>
              <a:t>The </a:t>
            </a:r>
            <a:r>
              <a:rPr lang="en-US" sz="2000" dirty="0"/>
              <a:t>CB includes the </a:t>
            </a:r>
            <a:r>
              <a:rPr lang="en-US" sz="2000" u="sng" dirty="0"/>
              <a:t>installation of a </a:t>
            </a:r>
            <a:r>
              <a:rPr lang="en-US" sz="2000" u="sng" dirty="0" smtClean="0"/>
              <a:t>full processing </a:t>
            </a:r>
            <a:r>
              <a:rPr lang="en-US" sz="2000" u="sng" dirty="0"/>
              <a:t>system, </a:t>
            </a:r>
            <a:r>
              <a:rPr lang="en-US" sz="2000" u="sng" dirty="0" smtClean="0"/>
              <a:t>software components (Sen2-Agri Toolbox), as well as hands-on training </a:t>
            </a:r>
            <a:r>
              <a:rPr lang="en-US" sz="2000" dirty="0" smtClean="0"/>
              <a:t>sessions and demonstrations at  the national level.</a:t>
            </a: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/>
              <a:t/>
            </a:r>
            <a:br>
              <a:rPr lang="en-US" sz="2000" dirty="0"/>
            </a:br>
            <a:endParaRPr lang="en-GB" sz="20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9032" y="3897418"/>
            <a:ext cx="3764820" cy="288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840230"/>
            <a:ext cx="4764232" cy="3000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1824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152400"/>
            <a:ext cx="6105525" cy="427038"/>
          </a:xfrm>
        </p:spPr>
        <p:txBody>
          <a:bodyPr/>
          <a:lstStyle/>
          <a:p>
            <a:r>
              <a:rPr lang="en-GB" sz="2800" dirty="0"/>
              <a:t>CB for policy makers within ESA projects with developing countries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lvl="1" indent="-342900"/>
            <a:r>
              <a:rPr lang="en-US" sz="1800" dirty="0"/>
              <a:t>The </a:t>
            </a:r>
            <a:r>
              <a:rPr lang="en-US" sz="1800" dirty="0" err="1" smtClean="0">
                <a:solidFill>
                  <a:srgbClr val="FF0000"/>
                </a:solidFill>
              </a:rPr>
              <a:t>GlobWetland</a:t>
            </a:r>
            <a:r>
              <a:rPr lang="en-US" sz="1800" dirty="0" smtClean="0">
                <a:solidFill>
                  <a:srgbClr val="FF0000"/>
                </a:solidFill>
              </a:rPr>
              <a:t> </a:t>
            </a:r>
            <a:r>
              <a:rPr lang="en-US" sz="1800" dirty="0">
                <a:solidFill>
                  <a:srgbClr val="FF0000"/>
                </a:solidFill>
              </a:rPr>
              <a:t>Africa </a:t>
            </a:r>
            <a:r>
              <a:rPr lang="en-US" sz="1800" dirty="0"/>
              <a:t>project builds capacity within UN </a:t>
            </a:r>
            <a:r>
              <a:rPr lang="en-US" sz="1800" dirty="0" err="1"/>
              <a:t>Ramsar</a:t>
            </a:r>
            <a:r>
              <a:rPr lang="en-US" sz="1800" dirty="0"/>
              <a:t> secretariat and in national focal  points in several African countries</a:t>
            </a:r>
            <a:br>
              <a:rPr lang="en-US" sz="1800" dirty="0"/>
            </a:br>
            <a:r>
              <a:rPr lang="en-US" sz="1800" dirty="0"/>
              <a:t>through </a:t>
            </a:r>
            <a:r>
              <a:rPr lang="en-US" sz="1800" u="sng" dirty="0"/>
              <a:t>regional training </a:t>
            </a:r>
            <a:r>
              <a:rPr lang="en-US" sz="1800" dirty="0"/>
              <a:t>events</a:t>
            </a:r>
            <a:r>
              <a:rPr lang="en-US" sz="1800" dirty="0" smtClean="0"/>
              <a:t>. The goal is to provide </a:t>
            </a:r>
            <a:r>
              <a:rPr lang="en-US" sz="1800" dirty="0"/>
              <a:t>African stakeholders with the necessary </a:t>
            </a:r>
            <a:r>
              <a:rPr lang="en-US" sz="1800" u="sng" dirty="0"/>
              <a:t>EO methods and tools to better </a:t>
            </a:r>
            <a:r>
              <a:rPr lang="en-US" sz="1800" u="sng" dirty="0" smtClean="0"/>
              <a:t>fulfil</a:t>
            </a:r>
            <a:r>
              <a:rPr lang="en-US" sz="1800" u="sng" dirty="0"/>
              <a:t>l</a:t>
            </a:r>
            <a:r>
              <a:rPr lang="en-US" sz="1800" u="sng" dirty="0" smtClean="0"/>
              <a:t> </a:t>
            </a:r>
            <a:r>
              <a:rPr lang="en-US" sz="1800" u="sng" dirty="0"/>
              <a:t>their commitments and obligations towards the </a:t>
            </a:r>
            <a:r>
              <a:rPr lang="en-US" sz="1800" u="sng" dirty="0" err="1"/>
              <a:t>Ramsar</a:t>
            </a:r>
            <a:r>
              <a:rPr lang="en-US" sz="1800" u="sng" dirty="0"/>
              <a:t> Convention</a:t>
            </a:r>
            <a:r>
              <a:rPr lang="en-US" sz="1800" dirty="0"/>
              <a:t> on </a:t>
            </a:r>
            <a:r>
              <a:rPr lang="en-US" sz="1800" dirty="0" smtClean="0"/>
              <a:t>Wetlands. </a:t>
            </a:r>
          </a:p>
          <a:p>
            <a:pPr marL="363538" lvl="1" indent="0">
              <a:buNone/>
            </a:pPr>
            <a:endParaRPr lang="en-US" sz="1800" dirty="0" smtClean="0"/>
          </a:p>
          <a:p>
            <a:pPr marL="363538" lvl="1" indent="0">
              <a:buNone/>
            </a:pPr>
            <a:r>
              <a:rPr lang="en-US" sz="1800" dirty="0" smtClean="0"/>
              <a:t>The project aims </a:t>
            </a:r>
            <a:r>
              <a:rPr lang="en-US" sz="1800" dirty="0"/>
              <a:t>to enhance the capacity of the African stakeholders to develop their own national and regional wetland </a:t>
            </a:r>
            <a:r>
              <a:rPr lang="en-US" sz="1800" dirty="0" smtClean="0"/>
              <a:t>observatories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4190356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2"/>
          <p:cNvSpPr>
            <a:spLocks noGrp="1"/>
          </p:cNvSpPr>
          <p:nvPr>
            <p:ph type="title"/>
          </p:nvPr>
        </p:nvSpPr>
        <p:spPr>
          <a:xfrm>
            <a:off x="1447800" y="209800"/>
            <a:ext cx="6019800" cy="769441"/>
          </a:xfrm>
        </p:spPr>
        <p:txBody>
          <a:bodyPr/>
          <a:lstStyle/>
          <a:p>
            <a:r>
              <a:rPr lang="en-GB" sz="2400" dirty="0" smtClean="0"/>
              <a:t>ESA </a:t>
            </a:r>
            <a:r>
              <a:rPr lang="en-GB" sz="2400" u="sng" dirty="0" smtClean="0"/>
              <a:t>partners</a:t>
            </a:r>
            <a:r>
              <a:rPr lang="en-GB" sz="2400" dirty="0" smtClean="0"/>
              <a:t> in CB, </a:t>
            </a:r>
            <a:r>
              <a:rPr lang="en-GB" sz="2400" dirty="0"/>
              <a:t>E</a:t>
            </a:r>
            <a:r>
              <a:rPr lang="en-GB" sz="2400" dirty="0" smtClean="0"/>
              <a:t>ducation &amp; Training activities – Earth Observation 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1234" y="1371600"/>
            <a:ext cx="9002477" cy="5715738"/>
          </a:xfrm>
        </p:spPr>
        <p:txBody>
          <a:bodyPr/>
          <a:lstStyle/>
          <a:p>
            <a:pPr marL="0" indent="0">
              <a:buNone/>
            </a:pPr>
            <a:r>
              <a:rPr lang="en-GB" sz="1800" dirty="0" smtClean="0">
                <a:solidFill>
                  <a:srgbClr val="0000FF"/>
                </a:solidFill>
              </a:rPr>
              <a:t>In Europe</a:t>
            </a:r>
          </a:p>
          <a:p>
            <a:pPr marL="0" indent="0">
              <a:buNone/>
            </a:pPr>
            <a:endParaRPr lang="en-GB" sz="1800" dirty="0">
              <a:solidFill>
                <a:srgbClr val="0000FF"/>
              </a:solidFill>
            </a:endParaRPr>
          </a:p>
          <a:p>
            <a:pPr>
              <a:buFont typeface="+mj-lt"/>
              <a:buAutoNum type="arabicPeriod"/>
            </a:pPr>
            <a:r>
              <a:rPr lang="en-GB" sz="1800" dirty="0"/>
              <a:t>U</a:t>
            </a:r>
            <a:r>
              <a:rPr lang="en-GB" sz="1800" dirty="0" smtClean="0"/>
              <a:t>niversities </a:t>
            </a:r>
            <a:r>
              <a:rPr lang="en-GB" sz="1800" dirty="0"/>
              <a:t>and public institutes in Europe </a:t>
            </a:r>
            <a:r>
              <a:rPr lang="en-GB" sz="1800" dirty="0" smtClean="0"/>
              <a:t>(mainly ESA </a:t>
            </a:r>
            <a:r>
              <a:rPr lang="en-GB" sz="1800" dirty="0"/>
              <a:t>member states and </a:t>
            </a:r>
            <a:r>
              <a:rPr lang="en-GB" sz="1800" dirty="0" smtClean="0"/>
              <a:t>ECS</a:t>
            </a:r>
            <a:r>
              <a:rPr lang="en-GB" sz="1800" dirty="0"/>
              <a:t>) </a:t>
            </a:r>
            <a:r>
              <a:rPr lang="en-GB" sz="1800" dirty="0" smtClean="0"/>
              <a:t>and </a:t>
            </a:r>
            <a:r>
              <a:rPr lang="en-GB" sz="1800" dirty="0"/>
              <a:t>o</a:t>
            </a:r>
            <a:r>
              <a:rPr lang="en-GB" sz="1800" dirty="0" smtClean="0"/>
              <a:t>ther </a:t>
            </a:r>
            <a:r>
              <a:rPr lang="en-GB" sz="1800" dirty="0"/>
              <a:t>Space </a:t>
            </a:r>
            <a:r>
              <a:rPr lang="en-GB" sz="1800" dirty="0" smtClean="0"/>
              <a:t>Agencies</a:t>
            </a:r>
          </a:p>
          <a:p>
            <a:pPr>
              <a:buFont typeface="+mj-lt"/>
              <a:buAutoNum type="arabicPeriod"/>
            </a:pPr>
            <a:r>
              <a:rPr lang="en-GB" sz="1800" dirty="0" smtClean="0"/>
              <a:t>European </a:t>
            </a:r>
            <a:r>
              <a:rPr lang="en-GB" sz="1800" dirty="0"/>
              <a:t>associations with an educational mandate like: </a:t>
            </a:r>
            <a:r>
              <a:rPr lang="en-GB" sz="1800" dirty="0" err="1"/>
              <a:t>Earsel</a:t>
            </a:r>
            <a:r>
              <a:rPr lang="en-GB" sz="1800" dirty="0"/>
              <a:t>, EGU/GIFT</a:t>
            </a:r>
          </a:p>
          <a:p>
            <a:pPr marL="0" indent="0">
              <a:buNone/>
            </a:pPr>
            <a:endParaRPr lang="en-GB" sz="1800" dirty="0">
              <a:solidFill>
                <a:srgbClr val="0000FF"/>
              </a:solidFill>
            </a:endParaRPr>
          </a:p>
          <a:p>
            <a:pPr marL="0" indent="0">
              <a:buNone/>
            </a:pPr>
            <a:r>
              <a:rPr lang="en-GB" sz="1800" dirty="0">
                <a:solidFill>
                  <a:srgbClr val="0000FF"/>
                </a:solidFill>
              </a:rPr>
              <a:t>I</a:t>
            </a:r>
            <a:r>
              <a:rPr lang="en-GB" sz="1800" dirty="0" smtClean="0">
                <a:solidFill>
                  <a:srgbClr val="0000FF"/>
                </a:solidFill>
              </a:rPr>
              <a:t>n the frame of International Cooperation outside Europe</a:t>
            </a:r>
          </a:p>
          <a:p>
            <a:pPr marL="0" indent="0">
              <a:buNone/>
            </a:pPr>
            <a:endParaRPr lang="en-GB" sz="1800" dirty="0">
              <a:solidFill>
                <a:srgbClr val="0000FF"/>
              </a:solidFill>
            </a:endParaRPr>
          </a:p>
          <a:p>
            <a:pPr marL="0" indent="0">
              <a:buNone/>
            </a:pPr>
            <a:r>
              <a:rPr lang="en-GB" sz="1800" dirty="0" smtClean="0"/>
              <a:t>3. CEOS </a:t>
            </a:r>
            <a:r>
              <a:rPr lang="en-GB" sz="1800" dirty="0" err="1" smtClean="0"/>
              <a:t>WGCapD</a:t>
            </a:r>
            <a:r>
              <a:rPr lang="en-GB" sz="1800" dirty="0" smtClean="0"/>
              <a:t>, UN (UNOOSA, FAO, UNESCO..)</a:t>
            </a:r>
          </a:p>
          <a:p>
            <a:pPr marL="0" indent="0">
              <a:buNone/>
            </a:pPr>
            <a:r>
              <a:rPr lang="en-GB" sz="1800" dirty="0" smtClean="0"/>
              <a:t>4. Space </a:t>
            </a:r>
            <a:r>
              <a:rPr lang="en-GB" sz="1800" dirty="0"/>
              <a:t>Agencies </a:t>
            </a:r>
            <a:r>
              <a:rPr lang="en-GB" sz="1800" dirty="0" smtClean="0"/>
              <a:t>worldwide</a:t>
            </a:r>
          </a:p>
          <a:p>
            <a:pPr marL="0" indent="0">
              <a:buNone/>
            </a:pPr>
            <a:r>
              <a:rPr lang="en-GB" sz="1800" dirty="0" smtClean="0"/>
              <a:t>5. International </a:t>
            </a:r>
            <a:r>
              <a:rPr lang="en-GB" sz="1800" dirty="0"/>
              <a:t>associations with an educational mandate </a:t>
            </a:r>
            <a:r>
              <a:rPr lang="en-GB" sz="1800" dirty="0" smtClean="0"/>
              <a:t>like: SELPER, COSPAR</a:t>
            </a:r>
          </a:p>
          <a:p>
            <a:pPr marL="0" indent="0">
              <a:buNone/>
            </a:pPr>
            <a:r>
              <a:rPr lang="en-GB" sz="1800" dirty="0" smtClean="0"/>
              <a:t>6. Africa: TIGER Programme</a:t>
            </a:r>
          </a:p>
          <a:p>
            <a:pPr marL="0" indent="0">
              <a:buNone/>
            </a:pPr>
            <a:r>
              <a:rPr lang="en-GB" sz="1800" dirty="0" smtClean="0"/>
              <a:t>7. China: DRAGON Programme</a:t>
            </a:r>
          </a:p>
          <a:p>
            <a:pPr marL="0" indent="0">
              <a:buNone/>
            </a:pPr>
            <a:r>
              <a:rPr lang="en-GB" sz="1800" dirty="0"/>
              <a:t>8</a:t>
            </a:r>
            <a:r>
              <a:rPr lang="en-GB" sz="1800" dirty="0" smtClean="0"/>
              <a:t>. Countries in Africa and South America cooperating with ESA</a:t>
            </a:r>
          </a:p>
          <a:p>
            <a:pPr marL="0" indent="0">
              <a:buNone/>
            </a:pPr>
            <a:r>
              <a:rPr lang="en-GB" sz="1800" dirty="0" smtClean="0"/>
              <a:t>9. Development Banks</a:t>
            </a:r>
          </a:p>
        </p:txBody>
      </p:sp>
    </p:spTree>
    <p:extLst>
      <p:ext uri="{BB962C8B-B14F-4D97-AF65-F5344CB8AC3E}">
        <p14:creationId xmlns:p14="http://schemas.microsoft.com/office/powerpoint/2010/main" val="853787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295400"/>
            <a:ext cx="8991600" cy="4575175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I</a:t>
            </a:r>
            <a:r>
              <a:rPr lang="en-US" dirty="0" smtClean="0"/>
              <a:t>n </a:t>
            </a:r>
            <a:r>
              <a:rPr lang="en-US" dirty="0"/>
              <a:t>the </a:t>
            </a:r>
            <a:r>
              <a:rPr lang="en-US" dirty="0" smtClean="0"/>
              <a:t>past, outreach </a:t>
            </a:r>
            <a:r>
              <a:rPr lang="en-US" dirty="0"/>
              <a:t>activities to institutional user </a:t>
            </a:r>
            <a:r>
              <a:rPr lang="en-US" dirty="0" smtClean="0"/>
              <a:t>organizations</a:t>
            </a:r>
            <a:r>
              <a:rPr lang="en-US" dirty="0"/>
              <a:t>, including </a:t>
            </a:r>
            <a:r>
              <a:rPr lang="en-US" dirty="0" smtClean="0"/>
              <a:t>policy </a:t>
            </a:r>
            <a:r>
              <a:rPr lang="en-US" dirty="0"/>
              <a:t>implementers and </a:t>
            </a:r>
            <a:r>
              <a:rPr lang="en-US" dirty="0" smtClean="0"/>
              <a:t>policy </a:t>
            </a:r>
            <a:r>
              <a:rPr lang="en-US" dirty="0"/>
              <a:t>makers, were done in the framework of the </a:t>
            </a:r>
            <a:r>
              <a:rPr lang="en-US" dirty="0" smtClean="0"/>
              <a:t>ESA Data </a:t>
            </a:r>
            <a:r>
              <a:rPr lang="en-US" dirty="0"/>
              <a:t>User Element (DUE, and its predecessor Data User </a:t>
            </a:r>
            <a:r>
              <a:rPr lang="en-US" dirty="0" err="1"/>
              <a:t>Programme</a:t>
            </a:r>
            <a:r>
              <a:rPr lang="en-US" dirty="0"/>
              <a:t>), and of the GMES Service Element (GSE) which specifically focused on policy-related needs. 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DUE </a:t>
            </a:r>
            <a:r>
              <a:rPr lang="en-US" dirty="0"/>
              <a:t>includes User Consultation meetings preparing for new projects (see </a:t>
            </a:r>
            <a:r>
              <a:rPr lang="en-US" dirty="0" err="1" smtClean="0"/>
              <a:t>f.e</a:t>
            </a:r>
            <a:r>
              <a:rPr lang="en-US" dirty="0" smtClean="0"/>
              <a:t>. </a:t>
            </a:r>
            <a:r>
              <a:rPr lang="en-US" dirty="0">
                <a:hlinkClick r:id="rId2"/>
              </a:rPr>
              <a:t>http://due.esrin.esa.int/page_meetings.php</a:t>
            </a:r>
            <a:r>
              <a:rPr lang="en-US" dirty="0"/>
              <a:t>) and direct involvement in projects </a:t>
            </a:r>
            <a:r>
              <a:rPr lang="en-US" dirty="0" smtClean="0"/>
              <a:t>(see DUE examples: </a:t>
            </a:r>
            <a:r>
              <a:rPr lang="en-US" dirty="0">
                <a:hlinkClick r:id="rId3"/>
              </a:rPr>
              <a:t>http://due.esrin.esa.int/page_userpartnership.php</a:t>
            </a:r>
            <a:r>
              <a:rPr lang="en-US" dirty="0"/>
              <a:t>). 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http://due.esrin.esa.int/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GB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371600" y="76200"/>
            <a:ext cx="6105525" cy="427038"/>
          </a:xfrm>
        </p:spPr>
        <p:txBody>
          <a:bodyPr/>
          <a:lstStyle/>
          <a:p>
            <a:r>
              <a:rPr lang="en-GB" sz="2800" dirty="0" smtClean="0"/>
              <a:t>CB for policy makers in the ESA Data User Element (DUE)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885646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295400"/>
            <a:ext cx="8991600" cy="4575175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Another example of outreach </a:t>
            </a:r>
            <a:r>
              <a:rPr lang="en-US" dirty="0" smtClean="0"/>
              <a:t>for policy makers is </a:t>
            </a:r>
            <a:r>
              <a:rPr lang="en-US" dirty="0"/>
              <a:t>the </a:t>
            </a:r>
            <a:r>
              <a:rPr lang="en-US" u="sng" dirty="0" smtClean="0"/>
              <a:t>Food </a:t>
            </a:r>
            <a:r>
              <a:rPr lang="en-US" u="sng" dirty="0"/>
              <a:t>Security and Sustainable Agriculture workshop</a:t>
            </a:r>
            <a:r>
              <a:rPr lang="en-US" dirty="0"/>
              <a:t> in ESRIN 11-12 </a:t>
            </a:r>
            <a:r>
              <a:rPr lang="en-US" dirty="0" smtClean="0"/>
              <a:t>April 2016.</a:t>
            </a:r>
          </a:p>
          <a:p>
            <a:pPr marL="0" indent="0">
              <a:buNone/>
            </a:pPr>
            <a:r>
              <a:rPr lang="en-US" dirty="0" smtClean="0"/>
              <a:t>More workshops on this subject will take place in 2017, and a </a:t>
            </a:r>
            <a:r>
              <a:rPr lang="en-US" u="sng" dirty="0" smtClean="0"/>
              <a:t>dedicated Platform </a:t>
            </a:r>
            <a:r>
              <a:rPr lang="en-US" dirty="0" smtClean="0"/>
              <a:t>(TEP) is in preparation. This will be useful also for training purposes  </a:t>
            </a:r>
          </a:p>
          <a:p>
            <a:pPr marL="0" indent="0">
              <a:buNone/>
            </a:pPr>
            <a:r>
              <a:rPr lang="en-US" dirty="0"/>
              <a:t/>
            </a:r>
            <a:br>
              <a:rPr lang="en-US" dirty="0"/>
            </a:br>
            <a:endParaRPr lang="en-GB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514475" y="76200"/>
            <a:ext cx="6105525" cy="427038"/>
          </a:xfrm>
        </p:spPr>
        <p:txBody>
          <a:bodyPr/>
          <a:lstStyle/>
          <a:p>
            <a:r>
              <a:rPr lang="en-GB" dirty="0" smtClean="0"/>
              <a:t>CB for policy makers in Food Security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79767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473200"/>
            <a:ext cx="8762999" cy="5232400"/>
          </a:xfrm>
        </p:spPr>
        <p:txBody>
          <a:bodyPr/>
          <a:lstStyle/>
          <a:p>
            <a:r>
              <a:rPr lang="en-US" sz="2000" dirty="0"/>
              <a:t>Regular publication of brochures about possible Sentinels applications, targeting public and policy makers </a:t>
            </a:r>
            <a:r>
              <a:rPr lang="en-US" sz="2000" dirty="0" smtClean="0"/>
              <a:t>(see </a:t>
            </a:r>
            <a:r>
              <a:rPr lang="en-US" sz="2000" dirty="0" smtClean="0">
                <a:hlinkClick r:id="rId2"/>
              </a:rPr>
              <a:t>link</a:t>
            </a:r>
            <a:r>
              <a:rPr lang="en-US" sz="2000" dirty="0" smtClean="0"/>
              <a:t>)</a:t>
            </a:r>
          </a:p>
          <a:p>
            <a:r>
              <a:rPr lang="en-US" sz="2000" dirty="0" smtClean="0"/>
              <a:t>Interaction </a:t>
            </a:r>
            <a:r>
              <a:rPr lang="en-US" sz="2000" dirty="0"/>
              <a:t>with </a:t>
            </a:r>
            <a:r>
              <a:rPr lang="en-US" sz="2000" u="sng" dirty="0"/>
              <a:t>regional administrations </a:t>
            </a:r>
            <a:r>
              <a:rPr lang="en-US" sz="2000" dirty="0" smtClean="0"/>
              <a:t>in Europe, </a:t>
            </a:r>
            <a:r>
              <a:rPr lang="en-US" sz="2000" u="sng" dirty="0"/>
              <a:t>EU institutions </a:t>
            </a:r>
            <a:r>
              <a:rPr lang="en-US" sz="2000" dirty="0"/>
              <a:t>&amp;</a:t>
            </a:r>
            <a:r>
              <a:rPr lang="en-US" sz="2000" dirty="0" smtClean="0"/>
              <a:t> </a:t>
            </a:r>
            <a:r>
              <a:rPr lang="en-US" sz="2000" dirty="0"/>
              <a:t>the Committee of the Regions</a:t>
            </a:r>
            <a:r>
              <a:rPr lang="en-US" sz="2000" dirty="0" smtClean="0"/>
              <a:t> </a:t>
            </a:r>
            <a:r>
              <a:rPr lang="en-US" sz="2000" u="sng" dirty="0" smtClean="0"/>
              <a:t>to explore benefits/use of </a:t>
            </a:r>
            <a:r>
              <a:rPr lang="en-US" sz="2000" u="sng" dirty="0"/>
              <a:t>Sentinel data </a:t>
            </a:r>
            <a:r>
              <a:rPr lang="en-US" sz="2000" u="sng" dirty="0" smtClean="0"/>
              <a:t>for them</a:t>
            </a:r>
            <a:r>
              <a:rPr lang="en-US" sz="2000" dirty="0" smtClean="0"/>
              <a:t>, in cooperation with the Network of Regions Using Space technologies (NEREUS) </a:t>
            </a:r>
            <a:r>
              <a:rPr lang="en-US" sz="2000" dirty="0"/>
              <a:t>(see </a:t>
            </a:r>
            <a:r>
              <a:rPr lang="en-US" sz="2000" dirty="0" smtClean="0">
                <a:hlinkClick r:id="rId3"/>
              </a:rPr>
              <a:t>link</a:t>
            </a:r>
            <a:r>
              <a:rPr lang="en-US" sz="2000" dirty="0" smtClean="0"/>
              <a:t>)</a:t>
            </a:r>
          </a:p>
          <a:p>
            <a:r>
              <a:rPr lang="en-US" sz="2000" dirty="0" smtClean="0"/>
              <a:t>Showcasing </a:t>
            </a:r>
            <a:r>
              <a:rPr lang="en-US" sz="2000" dirty="0"/>
              <a:t>case studies of economic benefits </a:t>
            </a:r>
            <a:r>
              <a:rPr lang="en-US" sz="2000" dirty="0" smtClean="0"/>
              <a:t>of Sentinel-like </a:t>
            </a:r>
            <a:r>
              <a:rPr lang="en-US" sz="2000" dirty="0"/>
              <a:t>data (e.g</a:t>
            </a:r>
            <a:r>
              <a:rPr lang="en-US" sz="2000" dirty="0" smtClean="0"/>
              <a:t>. </a:t>
            </a:r>
            <a:r>
              <a:rPr lang="en-US" sz="2000" dirty="0" smtClean="0">
                <a:hlinkClick r:id="rId4"/>
              </a:rPr>
              <a:t>link</a:t>
            </a:r>
            <a:r>
              <a:rPr lang="en-US" sz="2000" dirty="0" smtClean="0"/>
              <a:t>). New activity started, aiming at progressive release of significant examples.</a:t>
            </a:r>
          </a:p>
          <a:p>
            <a:r>
              <a:rPr lang="en-US" sz="2000" dirty="0" smtClean="0"/>
              <a:t>The </a:t>
            </a:r>
            <a:r>
              <a:rPr lang="en-US" sz="2000" dirty="0"/>
              <a:t>use of Sentinels data within European regions has been explored in </a:t>
            </a:r>
            <a:r>
              <a:rPr lang="en-US" sz="2000" dirty="0" smtClean="0"/>
              <a:t>the past </a:t>
            </a:r>
            <a:r>
              <a:rPr lang="en-US" sz="2000" dirty="0"/>
              <a:t>via a dedicated publication </a:t>
            </a:r>
            <a:r>
              <a:rPr lang="en-US" sz="2000" dirty="0" smtClean="0"/>
              <a:t>in cooperation with NEREUS (see </a:t>
            </a:r>
            <a:r>
              <a:rPr lang="en-US" sz="2000" dirty="0" smtClean="0">
                <a:hlinkClick r:id="rId5"/>
              </a:rPr>
              <a:t>link</a:t>
            </a:r>
            <a:r>
              <a:rPr lang="en-US" sz="2000" dirty="0" smtClean="0"/>
              <a:t>) - </a:t>
            </a:r>
            <a:r>
              <a:rPr lang="en-US" sz="2000" dirty="0"/>
              <a:t>New publication envisaged </a:t>
            </a:r>
            <a:r>
              <a:rPr lang="en-US" sz="2000" dirty="0" smtClean="0"/>
              <a:t>in 2018.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u="sng" dirty="0" smtClean="0"/>
              <a:t>Activities are carried out </a:t>
            </a:r>
            <a:r>
              <a:rPr lang="en-US" sz="2000" u="sng" dirty="0"/>
              <a:t>in close cooperation with the European Commission.</a:t>
            </a:r>
            <a:endParaRPr lang="en-GB" sz="2000" u="sng" dirty="0"/>
          </a:p>
          <a:p>
            <a:endParaRPr lang="en-US" sz="2000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311299" y="76200"/>
            <a:ext cx="5775301" cy="533400"/>
          </a:xfrm>
        </p:spPr>
        <p:txBody>
          <a:bodyPr/>
          <a:lstStyle/>
          <a:p>
            <a:r>
              <a:rPr lang="en-GB" dirty="0" smtClean="0"/>
              <a:t>Copernicus CB for policy makers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29661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2"/>
          <p:cNvSpPr>
            <a:spLocks noGrp="1"/>
          </p:cNvSpPr>
          <p:nvPr>
            <p:ph type="title"/>
          </p:nvPr>
        </p:nvSpPr>
        <p:spPr>
          <a:xfrm>
            <a:off x="1828800" y="144959"/>
            <a:ext cx="5638800" cy="769441"/>
          </a:xfrm>
        </p:spPr>
        <p:txBody>
          <a:bodyPr/>
          <a:lstStyle/>
          <a:p>
            <a:r>
              <a:rPr lang="en-GB" sz="2800" dirty="0" smtClean="0"/>
              <a:t>Creation of Tools for Education, Training and CB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1234" y="1143000"/>
            <a:ext cx="8986565" cy="5715738"/>
          </a:xfrm>
        </p:spPr>
        <p:txBody>
          <a:bodyPr/>
          <a:lstStyle/>
          <a:p>
            <a:pPr marL="0" indent="0">
              <a:buNone/>
            </a:pPr>
            <a:r>
              <a:rPr lang="en-GB" sz="2000" u="sng" dirty="0" smtClean="0">
                <a:solidFill>
                  <a:srgbClr val="0000FF"/>
                </a:solidFill>
              </a:rPr>
              <a:t>Tools for secondary schools</a:t>
            </a:r>
          </a:p>
          <a:p>
            <a:r>
              <a:rPr lang="en-GB" sz="2000" dirty="0">
                <a:solidFill>
                  <a:srgbClr val="0000FF"/>
                </a:solidFill>
              </a:rPr>
              <a:t>Posters</a:t>
            </a:r>
          </a:p>
          <a:p>
            <a:r>
              <a:rPr lang="en-GB" sz="2000" dirty="0" smtClean="0">
                <a:solidFill>
                  <a:srgbClr val="0000FF"/>
                </a:solidFill>
              </a:rPr>
              <a:t>Atlases</a:t>
            </a:r>
          </a:p>
          <a:p>
            <a:r>
              <a:rPr lang="en-GB" sz="2000" dirty="0">
                <a:solidFill>
                  <a:srgbClr val="0000FF"/>
                </a:solidFill>
              </a:rPr>
              <a:t>Multilingual web-based tools (</a:t>
            </a:r>
            <a:r>
              <a:rPr lang="en-GB" sz="2000" dirty="0" err="1" smtClean="0">
                <a:solidFill>
                  <a:srgbClr val="0000FF"/>
                </a:solidFill>
              </a:rPr>
              <a:t>Eduspace</a:t>
            </a:r>
            <a:r>
              <a:rPr lang="en-GB" sz="2000" dirty="0" smtClean="0">
                <a:solidFill>
                  <a:srgbClr val="0000FF"/>
                </a:solidFill>
              </a:rPr>
              <a:t>), </a:t>
            </a:r>
            <a:endParaRPr lang="en-GB" sz="2000" dirty="0">
              <a:solidFill>
                <a:srgbClr val="0000FF"/>
              </a:solidFill>
            </a:endParaRPr>
          </a:p>
          <a:p>
            <a:r>
              <a:rPr lang="en-GB" sz="2000" dirty="0">
                <a:solidFill>
                  <a:srgbClr val="0000FF"/>
                </a:solidFill>
              </a:rPr>
              <a:t>Educational SW package for Image Processing and GIS (</a:t>
            </a:r>
            <a:r>
              <a:rPr lang="en-GB" sz="2000" dirty="0" err="1">
                <a:solidFill>
                  <a:srgbClr val="0000FF"/>
                </a:solidFill>
              </a:rPr>
              <a:t>LeoWorks</a:t>
            </a:r>
            <a:r>
              <a:rPr lang="en-GB" sz="2000" dirty="0">
                <a:solidFill>
                  <a:srgbClr val="0000FF"/>
                </a:solidFill>
              </a:rPr>
              <a:t>)</a:t>
            </a:r>
          </a:p>
          <a:p>
            <a:pPr marL="0" indent="0">
              <a:buNone/>
            </a:pPr>
            <a:endParaRPr lang="en-GB" sz="2000" dirty="0" smtClean="0">
              <a:solidFill>
                <a:srgbClr val="0000FF"/>
              </a:solidFill>
            </a:endParaRPr>
          </a:p>
          <a:p>
            <a:pPr marL="0" indent="0">
              <a:buNone/>
            </a:pPr>
            <a:r>
              <a:rPr lang="en-GB" sz="2000" u="sng" dirty="0" smtClean="0">
                <a:solidFill>
                  <a:srgbClr val="0000FF"/>
                </a:solidFill>
              </a:rPr>
              <a:t>Tools for general outreach</a:t>
            </a:r>
          </a:p>
          <a:p>
            <a:r>
              <a:rPr lang="en-GB" sz="2000" dirty="0" err="1">
                <a:solidFill>
                  <a:srgbClr val="0000FF"/>
                </a:solidFill>
              </a:rPr>
              <a:t>i</a:t>
            </a:r>
            <a:r>
              <a:rPr lang="en-GB" sz="2000" dirty="0">
                <a:solidFill>
                  <a:srgbClr val="0000FF"/>
                </a:solidFill>
              </a:rPr>
              <a:t>-books </a:t>
            </a:r>
          </a:p>
          <a:p>
            <a:r>
              <a:rPr lang="en-GB" sz="2000" dirty="0">
                <a:solidFill>
                  <a:srgbClr val="0000FF"/>
                </a:solidFill>
              </a:rPr>
              <a:t>Apps for Tablets</a:t>
            </a:r>
          </a:p>
          <a:p>
            <a:pPr marL="0" indent="0">
              <a:buNone/>
            </a:pPr>
            <a:endParaRPr lang="en-GB" sz="2000" dirty="0" smtClean="0">
              <a:solidFill>
                <a:srgbClr val="0000FF"/>
              </a:solidFill>
            </a:endParaRPr>
          </a:p>
          <a:p>
            <a:pPr marL="0" indent="0">
              <a:buNone/>
            </a:pPr>
            <a:r>
              <a:rPr lang="en-GB" sz="2000" u="sng" dirty="0" smtClean="0">
                <a:solidFill>
                  <a:srgbClr val="0000FF"/>
                </a:solidFill>
              </a:rPr>
              <a:t>Tools for University level </a:t>
            </a:r>
            <a:endParaRPr lang="en-GB" sz="2000" u="sng" dirty="0">
              <a:solidFill>
                <a:srgbClr val="0000FF"/>
              </a:solidFill>
            </a:endParaRPr>
          </a:p>
          <a:p>
            <a:r>
              <a:rPr lang="en-GB" sz="2000" dirty="0" smtClean="0">
                <a:solidFill>
                  <a:srgbClr val="0000FF"/>
                </a:solidFill>
              </a:rPr>
              <a:t>MOOCs</a:t>
            </a:r>
            <a:endParaRPr lang="en-GB" sz="2000" dirty="0">
              <a:solidFill>
                <a:srgbClr val="0000FF"/>
              </a:solidFill>
            </a:endParaRPr>
          </a:p>
          <a:p>
            <a:r>
              <a:rPr lang="en-GB" sz="2000" dirty="0" smtClean="0">
                <a:solidFill>
                  <a:srgbClr val="0000FF"/>
                </a:solidFill>
              </a:rPr>
              <a:t>SAR videos</a:t>
            </a:r>
          </a:p>
          <a:p>
            <a:r>
              <a:rPr lang="en-GB" sz="2000" dirty="0" smtClean="0">
                <a:solidFill>
                  <a:srgbClr val="0000FF"/>
                </a:solidFill>
              </a:rPr>
              <a:t>SNAP Tutorials </a:t>
            </a:r>
          </a:p>
          <a:p>
            <a:r>
              <a:rPr lang="en-GB" sz="2000" dirty="0" smtClean="0">
                <a:solidFill>
                  <a:srgbClr val="0000FF"/>
                </a:solidFill>
              </a:rPr>
              <a:t>Thematic Exploitation Platforms (TEP’s)</a:t>
            </a:r>
            <a:endParaRPr lang="en-GB" sz="2000" dirty="0">
              <a:solidFill>
                <a:srgbClr val="0000FF"/>
              </a:solidFill>
            </a:endParaRPr>
          </a:p>
          <a:p>
            <a:pPr marL="0" indent="0">
              <a:buNone/>
            </a:pPr>
            <a:endParaRPr lang="en-GB" sz="18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0063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2"/>
          <p:cNvSpPr>
            <a:spLocks noGrp="1"/>
          </p:cNvSpPr>
          <p:nvPr>
            <p:ph type="title"/>
          </p:nvPr>
        </p:nvSpPr>
        <p:spPr>
          <a:xfrm>
            <a:off x="595353" y="222169"/>
            <a:ext cx="6609315" cy="461665"/>
          </a:xfrm>
        </p:spPr>
        <p:txBody>
          <a:bodyPr/>
          <a:lstStyle/>
          <a:p>
            <a:r>
              <a:rPr lang="en-US" altLang="fr-FR" sz="24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Creation </a:t>
            </a:r>
            <a:r>
              <a:rPr lang="en-US" altLang="fr-FR" sz="24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of posters for schools</a:t>
            </a:r>
            <a:endParaRPr lang="fr-FR" altLang="fr-FR" sz="24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70658" name="Picture 2" descr="C:\Users\fsarti\Desktop\ppt ESTEC\remote_sensing_nov20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46" y="941879"/>
            <a:ext cx="5957560" cy="3227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59" name="Picture 3" descr="C:\Users\fsarti\Desktop\ppt ESTEC\satellite_orbits_nov201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077" y="3689925"/>
            <a:ext cx="5848141" cy="3168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146" y="1905000"/>
            <a:ext cx="9190054" cy="3416318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2000" b="1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</a:rPr>
              <a:t>Posters available in various</a:t>
            </a:r>
            <a:r>
              <a:rPr kumimoji="0" lang="en-GB" sz="2000" b="1" i="0" u="none" strike="noStrike" cap="none" spc="0" normalizeH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</a:rPr>
              <a:t> languages (English, German, Spanish, Czech</a:t>
            </a:r>
            <a:r>
              <a:rPr lang="en-GB" sz="2000" b="1" dirty="0">
                <a:solidFill>
                  <a:srgbClr val="FFFFFF"/>
                </a:solidFill>
              </a:rPr>
              <a:t> </a:t>
            </a:r>
            <a:r>
              <a:rPr lang="en-GB" sz="2000" b="1" dirty="0" smtClean="0">
                <a:solidFill>
                  <a:srgbClr val="FFFFFF"/>
                </a:solidFill>
              </a:rPr>
              <a:t> and</a:t>
            </a:r>
            <a:r>
              <a:rPr kumimoji="0" lang="en-GB" sz="2000" b="1" i="0" u="none" strike="noStrike" cap="none" spc="0" normalizeH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</a:rPr>
              <a:t> Greek)</a:t>
            </a:r>
          </a:p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GB" sz="2000" b="1" baseline="0" dirty="0">
              <a:solidFill>
                <a:srgbClr val="FFFFFF"/>
              </a:solidFill>
            </a:endParaRPr>
          </a:p>
          <a:p>
            <a:pPr marL="285750" marR="0" indent="-28575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GB" sz="2000" b="1" i="0" u="none" strike="noStrike" cap="none" spc="0" normalizeH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</a:rPr>
              <a:t>What is Remote Sensing?</a:t>
            </a:r>
          </a:p>
          <a:p>
            <a:pPr marL="285750" marR="0" indent="-28575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GB" sz="2000" b="1" baseline="0" dirty="0" smtClean="0">
                <a:solidFill>
                  <a:srgbClr val="FFFFFF"/>
                </a:solidFill>
              </a:rPr>
              <a:t>Satellit</a:t>
            </a:r>
            <a:r>
              <a:rPr lang="en-GB" sz="2000" b="1" dirty="0" smtClean="0">
                <a:solidFill>
                  <a:srgbClr val="FFFFFF"/>
                </a:solidFill>
              </a:rPr>
              <a:t>e orbits</a:t>
            </a:r>
          </a:p>
          <a:p>
            <a:pPr marL="285750" marR="0" indent="-28575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GB" sz="2000" b="1" dirty="0" smtClean="0">
                <a:solidFill>
                  <a:srgbClr val="FFFFFF"/>
                </a:solidFill>
              </a:rPr>
              <a:t>Ocean applications</a:t>
            </a:r>
          </a:p>
          <a:p>
            <a:pPr marL="285750" marR="0" indent="-28575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GB" sz="2000" b="1" dirty="0" smtClean="0">
                <a:solidFill>
                  <a:srgbClr val="FFFFFF"/>
                </a:solidFill>
              </a:rPr>
              <a:t>Land applications</a:t>
            </a:r>
          </a:p>
          <a:p>
            <a:pPr marL="285750" marR="0" indent="-28575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GB" sz="2000" b="1" dirty="0" smtClean="0">
                <a:solidFill>
                  <a:srgbClr val="FFFFFF"/>
                </a:solidFill>
              </a:rPr>
              <a:t>Ice applications</a:t>
            </a:r>
          </a:p>
          <a:p>
            <a:pPr marL="285750" marR="0" indent="-28575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GB" sz="2000" b="1" dirty="0" smtClean="0">
                <a:solidFill>
                  <a:srgbClr val="FFFFFF"/>
                </a:solidFill>
              </a:rPr>
              <a:t>Atmosphere applications</a:t>
            </a:r>
          </a:p>
          <a:p>
            <a:pPr marL="285750" marR="0" indent="-28575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en-GB" sz="1800" b="0" i="0" u="none" strike="noStrike" cap="none" spc="0" normalizeH="0" baseline="0" dirty="0" smtClean="0">
              <a:ln>
                <a:noFill/>
              </a:ln>
              <a:solidFill>
                <a:srgbClr val="FFFFFF"/>
              </a:solidFill>
              <a:effectLst/>
              <a:uFillTx/>
            </a:endParaRPr>
          </a:p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666082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674" name="Rectangle 2"/>
          <p:cNvSpPr>
            <a:spLocks noGrp="1" noChangeArrowheads="1"/>
          </p:cNvSpPr>
          <p:nvPr>
            <p:ph type="title"/>
          </p:nvPr>
        </p:nvSpPr>
        <p:spPr>
          <a:xfrm>
            <a:off x="1742177" y="152400"/>
            <a:ext cx="5725423" cy="830991"/>
          </a:xfrm>
          <a:noFill/>
          <a:ln/>
        </p:spPr>
        <p:txBody>
          <a:bodyPr lIns="91434" tIns="45717" rIns="91434" bIns="45717" anchor="t"/>
          <a:lstStyle/>
          <a:p>
            <a:pPr algn="ctr"/>
            <a:r>
              <a:rPr lang="en-GB" sz="2400" kern="12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ESA </a:t>
            </a:r>
            <a:r>
              <a:rPr lang="en-GB" sz="2400" kern="12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School </a:t>
            </a:r>
            <a:r>
              <a:rPr lang="en-GB" sz="2400" kern="12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Atlas, </a:t>
            </a:r>
            <a:r>
              <a:rPr lang="en-GB" sz="2400" kern="12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new ESA Water Atlas</a:t>
            </a:r>
          </a:p>
        </p:txBody>
      </p:sp>
      <p:sp>
        <p:nvSpPr>
          <p:cNvPr id="412678" name="Rectangle 6"/>
          <p:cNvSpPr>
            <a:spLocks noChangeArrowheads="1"/>
          </p:cNvSpPr>
          <p:nvPr/>
        </p:nvSpPr>
        <p:spPr bwMode="auto">
          <a:xfrm>
            <a:off x="2362200" y="1261609"/>
            <a:ext cx="4328494" cy="3016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4" tIns="45717" rIns="91434" bIns="45717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u="none" dirty="0" smtClean="0">
                <a:latin typeface="Arial" pitchFamily="34" charset="0"/>
                <a:cs typeface="Arial" pitchFamily="34" charset="0"/>
              </a:rPr>
              <a:t>Introduction </a:t>
            </a:r>
            <a:r>
              <a:rPr lang="en-US" sz="2000" u="none" dirty="0">
                <a:latin typeface="Arial" pitchFamily="34" charset="0"/>
                <a:cs typeface="Arial" pitchFamily="34" charset="0"/>
              </a:rPr>
              <a:t>to </a:t>
            </a:r>
            <a:r>
              <a:rPr lang="en-US" sz="2000" u="none" dirty="0" smtClean="0">
                <a:latin typeface="Arial" pitchFamily="34" charset="0"/>
                <a:cs typeface="Arial" pitchFamily="34" charset="0"/>
              </a:rPr>
              <a:t>ESA; Earth Observation; Global Overview; Continental Overview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; t</a:t>
            </a:r>
            <a:r>
              <a:rPr lang="en-US" sz="2000" u="none" dirty="0" smtClean="0">
                <a:latin typeface="Arial" pitchFamily="34" charset="0"/>
                <a:cs typeface="Arial" pitchFamily="34" charset="0"/>
              </a:rPr>
              <a:t>he </a:t>
            </a:r>
            <a:r>
              <a:rPr lang="en-US" sz="2000" u="none" dirty="0">
                <a:latin typeface="Arial" pitchFamily="34" charset="0"/>
                <a:cs typeface="Arial" pitchFamily="34" charset="0"/>
              </a:rPr>
              <a:t>Natural </a:t>
            </a:r>
            <a:r>
              <a:rPr lang="en-US" sz="2000" u="none" dirty="0" smtClean="0">
                <a:latin typeface="Arial" pitchFamily="34" charset="0"/>
                <a:cs typeface="Arial" pitchFamily="34" charset="0"/>
              </a:rPr>
              <a:t>Sphere; The </a:t>
            </a:r>
            <a:r>
              <a:rPr lang="en-US" sz="2000" u="none" dirty="0">
                <a:latin typeface="Arial" pitchFamily="34" charset="0"/>
                <a:cs typeface="Arial" pitchFamily="34" charset="0"/>
              </a:rPr>
              <a:t>Cultural </a:t>
            </a:r>
            <a:r>
              <a:rPr lang="en-US" sz="2000" u="none" dirty="0" smtClean="0">
                <a:latin typeface="Arial" pitchFamily="34" charset="0"/>
                <a:cs typeface="Arial" pitchFamily="34" charset="0"/>
              </a:rPr>
              <a:t>Sphere.</a:t>
            </a:r>
          </a:p>
          <a:p>
            <a:pPr>
              <a:spcBef>
                <a:spcPct val="50000"/>
              </a:spcBef>
            </a:pPr>
            <a:r>
              <a:rPr lang="en-GB" sz="2000" dirty="0" smtClean="0">
                <a:latin typeface="Arial" pitchFamily="34" charset="0"/>
                <a:cs typeface="Arial" pitchFamily="34" charset="0"/>
              </a:rPr>
              <a:t>Annex: Teachers</a:t>
            </a:r>
            <a:r>
              <a:rPr lang="en-GB" sz="2000" dirty="0">
                <a:latin typeface="Arial" pitchFamily="34" charset="0"/>
                <a:cs typeface="Arial" pitchFamily="34" charset="0"/>
              </a:rPr>
              <a:t>’ </a:t>
            </a:r>
            <a:r>
              <a:rPr lang="en-GB" sz="2000" dirty="0" smtClean="0">
                <a:latin typeface="Arial" pitchFamily="34" charset="0"/>
                <a:cs typeface="Arial" pitchFamily="34" charset="0"/>
              </a:rPr>
              <a:t>Handbook, </a:t>
            </a:r>
            <a:r>
              <a:rPr lang="en-GB" sz="2000" dirty="0">
                <a:latin typeface="Arial" pitchFamily="34" charset="0"/>
                <a:cs typeface="Arial" pitchFamily="34" charset="0"/>
              </a:rPr>
              <a:t>DVD-ROMs </a:t>
            </a:r>
            <a:r>
              <a:rPr lang="en-GB" sz="2000" dirty="0" smtClean="0">
                <a:latin typeface="Arial" pitchFamily="34" charset="0"/>
                <a:cs typeface="Arial" pitchFamily="34" charset="0"/>
              </a:rPr>
              <a:t>with the </a:t>
            </a:r>
            <a:r>
              <a:rPr lang="en-GB" sz="2000" dirty="0">
                <a:latin typeface="Arial" pitchFamily="34" charset="0"/>
                <a:cs typeface="Arial" pitchFamily="34" charset="0"/>
              </a:rPr>
              <a:t>original bands of the satellite data, handbook content and </a:t>
            </a:r>
            <a:r>
              <a:rPr lang="en-GB" sz="2000" dirty="0" smtClean="0">
                <a:latin typeface="Arial" pitchFamily="34" charset="0"/>
                <a:cs typeface="Arial" pitchFamily="34" charset="0"/>
              </a:rPr>
              <a:t>exercises, </a:t>
            </a:r>
            <a:r>
              <a:rPr lang="en-GB" sz="2000" dirty="0">
                <a:latin typeface="Arial" charset="0"/>
              </a:rPr>
              <a:t>connected to </a:t>
            </a:r>
            <a:r>
              <a:rPr lang="en-GB" sz="2000" dirty="0" err="1">
                <a:latin typeface="Arial" charset="0"/>
              </a:rPr>
              <a:t>Eduspace</a:t>
            </a:r>
            <a:r>
              <a:rPr lang="en-GB" sz="2000" dirty="0">
                <a:latin typeface="Arial" charset="0"/>
              </a:rPr>
              <a:t> and its SW </a:t>
            </a:r>
            <a:r>
              <a:rPr lang="en-GB" sz="2000" dirty="0" err="1">
                <a:latin typeface="Arial" charset="0"/>
              </a:rPr>
              <a:t>Leoworks</a:t>
            </a:r>
            <a:endParaRPr lang="en-US" sz="2000" u="none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4018458"/>
            <a:ext cx="1981200" cy="2804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4245" y="4812820"/>
            <a:ext cx="5004955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Describes the major issues related to water on Earth. It also presents water as a natural resource, focusing on global water, the oceans, seas, lakes and rivers of the Earth</a:t>
            </a:r>
            <a:r>
              <a:rPr lang="en-US" sz="2000" dirty="0" smtClean="0"/>
              <a:t>.</a:t>
            </a:r>
            <a:endParaRPr lang="en-US" sz="20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45" y="1240977"/>
            <a:ext cx="2347749" cy="3071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8423" y="1227122"/>
            <a:ext cx="2005186" cy="27124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934200" y="4715472"/>
            <a:ext cx="2209800" cy="116954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l" rtl="0" latinLnBrk="1" hangingPunct="0"/>
            <a:r>
              <a:rPr kumimoji="0" lang="en-GB" sz="1400" b="0" i="0" u="none" strike="noStrike" cap="none" spc="0" normalizeH="0" baseline="0" dirty="0" smtClean="0">
                <a:ln>
                  <a:noFill/>
                </a:ln>
                <a:solidFill>
                  <a:srgbClr val="002569"/>
                </a:solidFill>
                <a:effectLst/>
                <a:uFillTx/>
              </a:rPr>
              <a:t>Both</a:t>
            </a:r>
            <a:r>
              <a:rPr kumimoji="0" lang="en-GB" sz="1400" b="0" i="0" u="none" strike="noStrike" cap="none" spc="0" normalizeH="0" dirty="0" smtClean="0">
                <a:ln>
                  <a:noFill/>
                </a:ln>
                <a:solidFill>
                  <a:srgbClr val="002569"/>
                </a:solidFill>
                <a:effectLst/>
                <a:uFillTx/>
              </a:rPr>
              <a:t> </a:t>
            </a:r>
            <a:r>
              <a:rPr lang="en-GB" sz="1400" dirty="0"/>
              <a:t>f</a:t>
            </a:r>
            <a:r>
              <a:rPr kumimoji="0" lang="en-GB" sz="1400" b="0" i="0" u="none" strike="noStrike" cap="none" spc="0" normalizeH="0" baseline="0" dirty="0" smtClean="0">
                <a:ln>
                  <a:noFill/>
                </a:ln>
                <a:solidFill>
                  <a:srgbClr val="002569"/>
                </a:solidFill>
                <a:effectLst/>
                <a:uFillTx/>
              </a:rPr>
              <a:t>reely available in </a:t>
            </a:r>
          </a:p>
          <a:p>
            <a:pPr algn="l" rtl="0" latinLnBrk="1" hangingPunct="0"/>
            <a:r>
              <a:rPr kumimoji="0" lang="en-GB" sz="1400" b="0" i="0" u="none" strike="noStrike" cap="none" spc="0" normalizeH="0" baseline="0" dirty="0" smtClean="0">
                <a:ln>
                  <a:noFill/>
                </a:ln>
                <a:solidFill>
                  <a:srgbClr val="002569"/>
                </a:solidFill>
                <a:effectLst/>
                <a:uFillTx/>
              </a:rPr>
              <a:t>PDF from ESA web </a:t>
            </a:r>
            <a:r>
              <a:rPr lang="en-GB" sz="1400" dirty="0"/>
              <a:t>pages (https://earth.esa.int/web/guest/eo-education-and-training)</a:t>
            </a:r>
            <a:endParaRPr kumimoji="0" lang="en-GB" sz="1400" b="0" i="0" u="none" strike="noStrike" cap="none" spc="0" normalizeH="0" baseline="0" dirty="0">
              <a:ln>
                <a:noFill/>
              </a:ln>
              <a:solidFill>
                <a:srgbClr val="002569"/>
              </a:solidFill>
              <a:effectLst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56147297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23" t="17021" r="24115" b="16833"/>
          <a:stretch>
            <a:fillRect/>
          </a:stretch>
        </p:blipFill>
        <p:spPr bwMode="auto">
          <a:xfrm>
            <a:off x="8347" y="1186774"/>
            <a:ext cx="7489581" cy="524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065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54" t="15483" r="19380" b="13288"/>
          <a:stretch/>
        </p:blipFill>
        <p:spPr bwMode="auto">
          <a:xfrm>
            <a:off x="4864303" y="3058887"/>
            <a:ext cx="4279698" cy="37882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1600200" y="0"/>
            <a:ext cx="5858188" cy="1200329"/>
          </a:xfrm>
        </p:spPr>
        <p:txBody>
          <a:bodyPr/>
          <a:lstStyle/>
          <a:p>
            <a:pPr>
              <a:spcBef>
                <a:spcPct val="50000"/>
              </a:spcBef>
            </a:pPr>
            <a:r>
              <a:rPr lang="en-GB" sz="2400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Eduspace</a:t>
            </a:r>
            <a:r>
              <a:rPr lang="en-GB" sz="24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:  ESA </a:t>
            </a:r>
            <a:r>
              <a:rPr lang="en-GB" sz="24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web-based EO Educational </a:t>
            </a:r>
            <a:r>
              <a:rPr lang="en-GB" sz="24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tool for secondary schools</a:t>
            </a:r>
            <a:r>
              <a:rPr lang="en-GB" sz="24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/>
            </a:r>
            <a:br>
              <a:rPr lang="en-GB" sz="2400" dirty="0">
                <a:solidFill>
                  <a:schemeClr val="accent5">
                    <a:lumMod val="60000"/>
                    <a:lumOff val="40000"/>
                  </a:schemeClr>
                </a:solidFill>
              </a:rPr>
            </a:br>
            <a:endParaRPr lang="en-GB" sz="24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2292233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4865" y="1617096"/>
            <a:ext cx="5484935" cy="4980553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lIns="91434" tIns="45717" rIns="91434" bIns="45717"/>
          <a:lstStyle/>
          <a:p>
            <a:r>
              <a:rPr lang="en-GB" sz="2000" b="1" dirty="0" smtClean="0">
                <a:latin typeface="Arial" pitchFamily="34" charset="0"/>
                <a:cs typeface="Arial" pitchFamily="34" charset="0"/>
              </a:rPr>
              <a:t>View images, histogram, pixel values, header info</a:t>
            </a:r>
          </a:p>
          <a:p>
            <a:r>
              <a:rPr lang="en-GB" sz="2000" b="1" dirty="0" smtClean="0">
                <a:latin typeface="Arial" pitchFamily="34" charset="0"/>
                <a:cs typeface="Arial" pitchFamily="34" charset="0"/>
              </a:rPr>
              <a:t>Crop, invert, stretch, layer stack, </a:t>
            </a:r>
            <a:r>
              <a:rPr lang="en-GB" sz="2000" b="1" dirty="0" err="1" smtClean="0">
                <a:latin typeface="Arial" pitchFamily="34" charset="0"/>
                <a:cs typeface="Arial" pitchFamily="34" charset="0"/>
              </a:rPr>
              <a:t>etc</a:t>
            </a:r>
            <a:endParaRPr lang="en-GB" sz="2000" b="1" dirty="0" smtClean="0">
              <a:latin typeface="Arial" pitchFamily="34" charset="0"/>
              <a:cs typeface="Arial" pitchFamily="34" charset="0"/>
            </a:endParaRPr>
          </a:p>
          <a:p>
            <a:r>
              <a:rPr lang="en-GB" sz="2000" b="1" dirty="0">
                <a:latin typeface="Arial" pitchFamily="34" charset="0"/>
                <a:cs typeface="Arial" pitchFamily="34" charset="0"/>
              </a:rPr>
              <a:t>I</a:t>
            </a:r>
            <a:r>
              <a:rPr lang="en-GB" sz="2000" b="1" dirty="0" smtClean="0">
                <a:latin typeface="Arial" pitchFamily="34" charset="0"/>
                <a:cs typeface="Arial" pitchFamily="34" charset="0"/>
              </a:rPr>
              <a:t>mage arithmetic, filters</a:t>
            </a:r>
          </a:p>
          <a:p>
            <a:r>
              <a:rPr lang="en-GB" sz="2000" b="1" dirty="0" smtClean="0">
                <a:latin typeface="Arial" pitchFamily="34" charset="0"/>
                <a:cs typeface="Arial" pitchFamily="34" charset="0"/>
              </a:rPr>
              <a:t>Classification, PCA, geometric correction, pan sharpening</a:t>
            </a:r>
          </a:p>
          <a:p>
            <a:r>
              <a:rPr lang="en-GB" sz="2000" b="1" dirty="0" smtClean="0">
                <a:latin typeface="Arial" pitchFamily="34" charset="0"/>
                <a:cs typeface="Arial" pitchFamily="34" charset="0"/>
              </a:rPr>
              <a:t>Radar and optical module (</a:t>
            </a:r>
            <a:r>
              <a:rPr lang="en-GB" sz="2000" b="1" dirty="0" err="1" smtClean="0">
                <a:latin typeface="Arial" pitchFamily="34" charset="0"/>
                <a:cs typeface="Arial" pitchFamily="34" charset="0"/>
              </a:rPr>
              <a:t>multimission</a:t>
            </a:r>
            <a:r>
              <a:rPr lang="en-GB" sz="2000" b="1" dirty="0" smtClean="0">
                <a:latin typeface="Arial" pitchFamily="34" charset="0"/>
                <a:cs typeface="Arial" pitchFamily="34" charset="0"/>
              </a:rPr>
              <a:t>, including Sentinel data)</a:t>
            </a:r>
          </a:p>
          <a:p>
            <a:r>
              <a:rPr lang="en-GB" sz="2000" b="1" dirty="0" smtClean="0">
                <a:latin typeface="Arial" pitchFamily="34" charset="0"/>
                <a:cs typeface="Arial" pitchFamily="34" charset="0"/>
              </a:rPr>
              <a:t>GIS tools</a:t>
            </a:r>
          </a:p>
          <a:p>
            <a:r>
              <a:rPr lang="en-GB" sz="2000" b="1" dirty="0" smtClean="0">
                <a:latin typeface="Arial" pitchFamily="34" charset="0"/>
                <a:cs typeface="Arial" pitchFamily="34" charset="0"/>
              </a:rPr>
              <a:t>Open-source, Java-based</a:t>
            </a:r>
            <a:endParaRPr lang="en-GB" sz="2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0116" name="Text Box 4"/>
          <p:cNvSpPr txBox="1">
            <a:spLocks noChangeArrowheads="1"/>
          </p:cNvSpPr>
          <p:nvPr/>
        </p:nvSpPr>
        <p:spPr bwMode="auto">
          <a:xfrm>
            <a:off x="2121877" y="152400"/>
            <a:ext cx="6260123" cy="830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4" tIns="45717" rIns="91434" bIns="45717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GB" sz="2400" b="1" dirty="0" err="1" smtClean="0">
                <a:solidFill>
                  <a:schemeClr val="accent5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rPr>
              <a:t>LEOWorks</a:t>
            </a:r>
            <a:r>
              <a:rPr lang="en-GB" sz="24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rPr>
              <a:t> 4.1</a:t>
            </a:r>
            <a:endParaRPr lang="en-GB" sz="2400" b="1" dirty="0">
              <a:solidFill>
                <a:schemeClr val="accent5">
                  <a:lumMod val="60000"/>
                  <a:lumOff val="40000"/>
                </a:schemeClr>
              </a:solidFill>
              <a:latin typeface="+mj-lt"/>
              <a:ea typeface="+mj-ea"/>
              <a:cs typeface="+mj-cs"/>
            </a:endParaRPr>
          </a:p>
          <a:p>
            <a:pPr eaLnBrk="1" hangingPunct="1"/>
            <a:r>
              <a:rPr lang="en-GB" sz="24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rPr>
              <a:t>Image Processing Software</a:t>
            </a:r>
          </a:p>
        </p:txBody>
      </p:sp>
      <p:sp>
        <p:nvSpPr>
          <p:cNvPr id="2" name="Rectangle 1"/>
          <p:cNvSpPr/>
          <p:nvPr/>
        </p:nvSpPr>
        <p:spPr>
          <a:xfrm rot="-1560000">
            <a:off x="5142358" y="414419"/>
            <a:ext cx="298030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NEW release</a:t>
            </a:r>
            <a:endParaRPr lang="en-US" sz="3600" b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289050"/>
            <a:ext cx="2647950" cy="553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3073966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2"/>
          <p:cNvSpPr>
            <a:spLocks noGrp="1"/>
          </p:cNvSpPr>
          <p:nvPr>
            <p:ph type="title"/>
          </p:nvPr>
        </p:nvSpPr>
        <p:spPr>
          <a:xfrm>
            <a:off x="625499" y="363687"/>
            <a:ext cx="6105525" cy="461665"/>
          </a:xfrm>
        </p:spPr>
        <p:txBody>
          <a:bodyPr/>
          <a:lstStyle/>
          <a:p>
            <a:r>
              <a:rPr lang="en-US" altLang="fr-FR" sz="24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I-books,  Apps</a:t>
            </a:r>
            <a:endParaRPr lang="fr-FR" altLang="fr-FR" sz="24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645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42" t="26647" r="13252" b="4074"/>
          <a:stretch/>
        </p:blipFill>
        <p:spPr bwMode="auto">
          <a:xfrm>
            <a:off x="4031461" y="2068286"/>
            <a:ext cx="5112539" cy="4658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451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06" t="47451" r="36667" b="12216"/>
          <a:stretch/>
        </p:blipFill>
        <p:spPr bwMode="auto">
          <a:xfrm>
            <a:off x="60287" y="1397543"/>
            <a:ext cx="3979147" cy="29811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11465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68" name="Text Box 24"/>
          <p:cNvSpPr txBox="1">
            <a:spLocks noChangeArrowheads="1"/>
          </p:cNvSpPr>
          <p:nvPr/>
        </p:nvSpPr>
        <p:spPr bwMode="auto">
          <a:xfrm>
            <a:off x="614363" y="4025900"/>
            <a:ext cx="78898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ts val="0"/>
              </a:spcBef>
            </a:pPr>
            <a:endParaRPr lang="en-GB" dirty="0">
              <a:solidFill>
                <a:schemeClr val="accent1"/>
              </a:solidFill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2505075" y="302132"/>
            <a:ext cx="610552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r>
              <a:rPr lang="en-GB" kern="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Sentinel App</a:t>
            </a:r>
            <a:endParaRPr lang="en-GB" kern="0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615950" y="1762875"/>
            <a:ext cx="7905750" cy="392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sz="18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1227138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AutoNum type="alphaLcPeriod"/>
              <a:defRPr sz="1600">
                <a:solidFill>
                  <a:schemeClr val="bg2"/>
                </a:solidFill>
                <a:latin typeface="+mn-lt"/>
              </a:defRPr>
            </a:lvl2pPr>
            <a:lvl3pPr marL="1825625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3pPr>
            <a:lvl4pPr marL="2424113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4pPr>
            <a:lvl5pPr marL="30226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5pPr>
            <a:lvl6pPr marL="34798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6pPr>
            <a:lvl7pPr marL="39370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7pPr>
            <a:lvl8pPr marL="43942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8pPr>
            <a:lvl9pPr marL="48514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9pPr>
          </a:lstStyle>
          <a:p>
            <a:r>
              <a:rPr lang="en-GB" kern="0" dirty="0" smtClean="0"/>
              <a:t>			    For iPhone</a:t>
            </a:r>
          </a:p>
        </p:txBody>
      </p:sp>
      <p:sp>
        <p:nvSpPr>
          <p:cNvPr id="14" name="Abgerundetes Rechteck 42"/>
          <p:cNvSpPr/>
          <p:nvPr/>
        </p:nvSpPr>
        <p:spPr>
          <a:xfrm>
            <a:off x="242045" y="3128679"/>
            <a:ext cx="5719483" cy="3576921"/>
          </a:xfrm>
          <a:prstGeom prst="roundRect">
            <a:avLst>
              <a:gd name="adj" fmla="val 2971"/>
            </a:avLst>
          </a:prstGeom>
          <a:solidFill>
            <a:srgbClr val="F1B434"/>
          </a:solidFill>
          <a:ln w="25400" cap="flat" cmpd="sng" algn="ctr">
            <a:noFill/>
            <a:prstDash val="solid"/>
          </a:ln>
          <a:effectLst>
            <a:outerShdw blurRad="749300" sx="110000" sy="110000" algn="ctr" rotWithShape="0">
              <a:prstClr val="black">
                <a:alpha val="40000"/>
              </a:prstClr>
            </a:outerShdw>
          </a:effectLst>
        </p:spPr>
        <p:txBody>
          <a:bodyPr rtlCol="0" anchor="t"/>
          <a:lstStyle/>
          <a:p>
            <a:pPr marL="342900" indent="-342900" algn="just" defTabSz="914400">
              <a:buFont typeface="Arial"/>
              <a:buChar char="•"/>
            </a:pPr>
            <a:r>
              <a:rPr lang="en-GB" kern="0" spc="80" dirty="0">
                <a:solidFill>
                  <a:sysClr val="window" lastClr="FFFFFF"/>
                </a:solidFill>
                <a:latin typeface="Calibri"/>
              </a:rPr>
              <a:t>See where the Sentinel satellites are in real-time</a:t>
            </a:r>
          </a:p>
          <a:p>
            <a:pPr marL="342900" indent="-342900" algn="just">
              <a:buFont typeface="Arial"/>
              <a:buChar char="•"/>
            </a:pP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</a:rPr>
              <a:t>See the last and next time they have been and will be over your location; Move them to the time of the last data transmission and smoothly move them back to their current location over the 3D </a:t>
            </a:r>
            <a:r>
              <a:rPr lang="en-US" dirty="0" smtClean="0">
                <a:solidFill>
                  <a:schemeClr val="bg1"/>
                </a:solidFill>
                <a:latin typeface="Calibri" panose="020F0502020204030204" pitchFamily="34" charset="0"/>
              </a:rPr>
              <a:t>globe</a:t>
            </a:r>
            <a:endParaRPr lang="en-GB" kern="0" spc="80" dirty="0" smtClean="0">
              <a:solidFill>
                <a:sysClr val="window" lastClr="FFFFFF"/>
              </a:solidFill>
              <a:latin typeface="Calibri"/>
            </a:endParaRPr>
          </a:p>
          <a:p>
            <a:pPr marL="342900" indent="-342900" algn="just" defTabSz="914400">
              <a:buFont typeface="Arial"/>
              <a:buChar char="•"/>
            </a:pPr>
            <a:r>
              <a:rPr lang="en-GB" kern="0" spc="80" dirty="0" smtClean="0">
                <a:solidFill>
                  <a:sysClr val="window" lastClr="FFFFFF"/>
                </a:solidFill>
                <a:latin typeface="Calibri"/>
              </a:rPr>
              <a:t>Explore </a:t>
            </a:r>
            <a:r>
              <a:rPr lang="en-GB" kern="0" spc="80" dirty="0">
                <a:solidFill>
                  <a:sysClr val="window" lastClr="FFFFFF"/>
                </a:solidFill>
                <a:latin typeface="Calibri"/>
              </a:rPr>
              <a:t>the Sentinel satellite 3D models</a:t>
            </a:r>
          </a:p>
          <a:p>
            <a:pPr marL="342900" indent="-342900" algn="just" defTabSz="914400">
              <a:buFont typeface="Arial"/>
              <a:buChar char="•"/>
            </a:pPr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</a:rPr>
              <a:t>Get information and news about the Copernicus Programme</a:t>
            </a:r>
          </a:p>
          <a:p>
            <a:pPr marL="342900" indent="-342900" algn="just" defTabSz="914400">
              <a:buFont typeface="Arial"/>
              <a:buChar char="•"/>
            </a:pPr>
            <a:r>
              <a:rPr lang="en-GB" kern="0" spc="80" dirty="0" smtClean="0">
                <a:solidFill>
                  <a:sysClr val="window" lastClr="FFFFFF"/>
                </a:solidFill>
                <a:latin typeface="Calibri"/>
              </a:rPr>
              <a:t>Get </a:t>
            </a:r>
            <a:r>
              <a:rPr lang="en-GB" kern="0" spc="80" dirty="0">
                <a:solidFill>
                  <a:sysClr val="window" lastClr="FFFFFF"/>
                </a:solidFill>
                <a:latin typeface="Calibri"/>
              </a:rPr>
              <a:t>information about access to Sentinel </a:t>
            </a:r>
            <a:r>
              <a:rPr lang="en-GB" kern="0" spc="80" dirty="0" smtClean="0">
                <a:solidFill>
                  <a:sysClr val="window" lastClr="FFFFFF"/>
                </a:solidFill>
                <a:latin typeface="Calibri"/>
              </a:rPr>
              <a:t>data</a:t>
            </a:r>
          </a:p>
          <a:p>
            <a:pPr marL="342900" indent="-342900" algn="just" defTabSz="914400"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  <a:latin typeface="Calibri" panose="020F0502020204030204" pitchFamily="34" charset="0"/>
              </a:rPr>
              <a:t>Set Notifications to 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</a:rPr>
              <a:t>be warned </a:t>
            </a:r>
            <a:r>
              <a:rPr lang="en-US" dirty="0" smtClean="0">
                <a:solidFill>
                  <a:schemeClr val="bg1"/>
                </a:solidFill>
                <a:latin typeface="Calibri" panose="020F0502020204030204" pitchFamily="34" charset="0"/>
              </a:rPr>
              <a:t>when 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</a:rPr>
              <a:t>satellites are flying </a:t>
            </a:r>
            <a:r>
              <a:rPr lang="en-US" dirty="0" smtClean="0">
                <a:solidFill>
                  <a:schemeClr val="bg1"/>
                </a:solidFill>
                <a:latin typeface="Calibri" panose="020F0502020204030204" pitchFamily="34" charset="0"/>
              </a:rPr>
              <a:t>by</a:t>
            </a:r>
          </a:p>
          <a:p>
            <a:pPr marL="342900" indent="-342900" algn="just" defTabSz="914400">
              <a:buFont typeface="Arial"/>
              <a:buChar char="•"/>
            </a:pPr>
            <a:r>
              <a:rPr lang="en-US" spc="80" dirty="0">
                <a:solidFill>
                  <a:sysClr val="window" lastClr="FFFFFF"/>
                </a:solidFill>
                <a:latin typeface="Calibri"/>
              </a:rPr>
              <a:t>Stay tuned with the latest mission information</a:t>
            </a:r>
            <a:endParaRPr lang="en-GB" spc="80" dirty="0">
              <a:solidFill>
                <a:sysClr val="window" lastClr="FFFFFF"/>
              </a:solidFill>
              <a:latin typeface="Calibri"/>
            </a:endParaRPr>
          </a:p>
        </p:txBody>
      </p:sp>
      <p:pic>
        <p:nvPicPr>
          <p:cNvPr id="1029" name="Picture 5" descr="iPhone Screenshot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1528" y="1356770"/>
            <a:ext cx="1524000" cy="2707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iPhone Screenshot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1261" y="1330408"/>
            <a:ext cx="1542739" cy="2740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66" y="1652746"/>
            <a:ext cx="858728" cy="839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8" name="Picture 14" descr="http://support.peoplehr.com/customer/portal/attachments/478816">
            <a:hlinkClick r:id="rId4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6019" y="1648053"/>
            <a:ext cx="2187390" cy="874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9" name="Picture 15" descr="R:\Solenix Backup\Frame Contract for Fast Prototyping\Sentinel App promotion\IMG_260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5351" y="4392613"/>
            <a:ext cx="2669600" cy="200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7937" y="1726049"/>
            <a:ext cx="2057400" cy="713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290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2"/>
          <p:cNvSpPr>
            <a:spLocks noGrp="1"/>
          </p:cNvSpPr>
          <p:nvPr>
            <p:ph type="title"/>
          </p:nvPr>
        </p:nvSpPr>
        <p:spPr>
          <a:xfrm>
            <a:off x="1575766" y="76200"/>
            <a:ext cx="5891834" cy="830997"/>
          </a:xfrm>
        </p:spPr>
        <p:txBody>
          <a:bodyPr/>
          <a:lstStyle/>
          <a:p>
            <a:r>
              <a:rPr lang="en-GB" sz="20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(</a:t>
            </a:r>
            <a:r>
              <a:rPr lang="en-GB" sz="20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1</a:t>
            </a:r>
            <a:r>
              <a:rPr lang="en-GB" sz="20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) ESA ESERO project (</a:t>
            </a:r>
            <a:r>
              <a:rPr lang="en-US" sz="2000" dirty="0"/>
              <a:t>European Space Education Resource </a:t>
            </a:r>
            <a:r>
              <a:rPr lang="en-US" sz="2000" dirty="0" smtClean="0"/>
              <a:t>Offices in ESA MS</a:t>
            </a:r>
            <a:r>
              <a:rPr lang="en-GB" sz="20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) – secondary school level </a:t>
            </a:r>
            <a:endParaRPr lang="en-GB" sz="2800" dirty="0" smtClean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" name="AutoShape 12" descr="data:image/jpeg;base64,/9j/4AAQSkZJRgABAQAAAQABAAD/2wCEAAkGBhQSERUUEhQUFRQWGBcWFRUWFxQdFxcXFBgYFRQYFBUYHCYeGBkjHBQUHy8gIycpLCwsFR4xNTAqNSYrLCkBCQoKDgwOGg8PGiolHyQqLiw0LDAvLSwwLC4vLC0sLC8sLCwpLywsLCwsLSosNCwsLCwsLC0sMCwsLCwsLCwsLP/AABEIALUBFgMBIgACEQEDEQH/xAAcAAAABwEBAAAAAAAAAAAAAAAAAQMEBQYHAgj/xABKEAACAQIEAwUEBQcJBgcAAAABAgMAEQQFEiETMUEGIlFhcTKBkbEHFKHB0SMkQnN0srMzUmJydcPh8PEVJYKSk8UWNVNUg6LS/8QAGwEAAQUBAQAAAAAAAAAAAAAAAAIDBAUGAQf/xAA5EQABAwIDBAgEBAYDAAAAAAABAAIDBBEFITESQVFhEyJxgZGhscEGFDLRM0Lh8BUjJDRSgnKSwv/aAAwDAQACEQMRAD8Aw2jCnnblzoVrnZXH5dgsJHhsRiYycUpbHKkfFusilYI1nRrRtHfWeZDHpQhZFR2p9nmWjD4iSJZElVGIWSNlZHXmrKykjcEbdDcdK1LJIsJ+arpyz6uYMPxHf6i0olYD6zxuLOkqgHV7IJ8BQhY/ahatP7Ktl4w0SSyYSOR8VOpkkw0M35MCPhcTW4aKMm9m3G5vaxNFCMOPrzYWHLuL9bQRR4qTCFFwxSQtwmeThnvaN0Y87UIWY0K03FYXCPikVhgEkky2cOI3gGHXGETCKzhjEj2EdjfnTTLcpw0CZemJODaQ45jMVmw8g+r2hA4zoxAS+vZj40IWe0Kv3bPPsuaKeGCJTLxRwpEw+HiWNEZtVpInYyqwsBcedQnYXL8O+I4mMkiTDwjiMsjfyrXtHGEF3cFratINlB8q6hVwV0K0fFy4OHHQTYf/AGfNhsW0Szo6KVw7qwWfRHLZoYzcsrEDYkfo1Ve2WZpLipBHHho445JEjOHRVVkDkIxK7PsB3qU3VChFFCtF7JJAMFAVXAM5ln+snEfUzMqgR8DhpiZYxYnX1tTmODCriMx4Ay6SQNh/q4mMCwWbfEcISScPbb2WPltUgOIyskrM65JrT+FhDisAcQuXq5ixX1pYWg4AIWT6vr0MYw3s23ve3lUfg4MskwOBhmKQ4h1mLYlCDocTuI0xkY30MmmzcwAOYp5z7gLllQRR1qSxYMT5gcOuXsRioRCJmw3DGHIfinDiV1jY3C8j4cqrP0jRQjERcAwENCpcQCEKr6mBDCGR49dgL6W6ilxOJNkFVM0VXjKFy5suijxVkmknmH1iMgywALHwzLEN3hJLeex09amHwuETF40Yf/Z8jJh8N9W4rQfV2k/JCcqXYIWtxDub399Je/khZfahWh5vj8PB9RmngwDyh5xiYcNwGRoDwwmoRMyh7NIVNwbgeFI5nkuBVosHh58O/HlM0uMcpaHDi/Ci1NyfRqZlFiWKr5UB/JFlRBTiMVdu3OCy+WATYCXDhoW4bRJrRpITtDIRKAZJRYhyt/aB6bx/0dFxjAY58PhjocGbEFQqKw0kpqIvJ3u6AfHoDVhTSdUutoub1VsQhHMEeopEwkC+k28bG3xrVPpAzEMuFVsRFNHFiN3bEQzYiQHSWkZYbrFDZSAtyb8+dS8ed4gZlM8+PwrZaWxNovreFYGJlk4SiJW1HmllAvUCpkLiHWXQFiixk8gT6A0SxkmwUk9RbetMyvM8QMqwKYDGYfDyKcT9YRsTh4nJaW8RYSMC3dvY+FNe1PbGXD5nK+CliaSXDwwSSoUYcQpHxGSRTp1a19rlzqGXEpSoLREDdSPUGkSN60D6Se0zvHBgjP8AWTAOJPPqDB53G6xsNtCAlRbmSaz7rUiZxLBcLg1Xqjs1jpxhMshgaJNeBWRmkieT+STCooULLHa/HJJJPIVJZpiMdDBLLx8K3DjeS31WYX0KWtf63te1RHZZrRZV/Zrf9vqa7SyfmeJ/UTfwmqhmq+jkDOxPNZcXSGcyzJhy0+JjDWDRCK+H1EAkhneSQtYWYKNN9Nje+yPZvtDJLi5ElMgUQQ6A8TopbU6vICyhbyN7Khj3UFt9QW0xxBkUMARZdiAeQ250qYweg+Hhyqem1VewObNNETK0hlMcMkl3V0DSq2rSQoMbXRrxckGm1tRoqtUcQW9gBc3NgBcnmT4nzoUIXh+hQoUIQo70VChCOhQtRUIR0KFHalWQioUdqFq6GlCKjBoWroClsYSVwo70L0YFC1TQ0pKO9c3rq1C1Lc02XEK6BogKO1PxgjNcXJNFXRFc2ph7TddQvQvQtR2rmyUIA04Q7UgBTiNasKUFCSlO1IaqeT4VgNxTQrUStjdtApVi3IrmgTXVq5IqtcwhdSinak770qo2pMjepE7SWNKSNV6e7OtaHKf7Nb/t9SfaGX80xP6ib+E1Q+TNaDKf7Ob5YCnmfS/muI/UTfwmrzrF5iyuDf8AirKFl4ie1Pc6En1U/WeHey8Hh/WdOqx/lNPW3s32vXGSy6cWv8qLwkT6+Jfjl4dHG1bXtr0aNtOvppq2QewvoPlSlbVQFWex8kbmaSJnCNotE3FLC2smSQyb8WS41Dpw1vvehVmoUIXhyhQoUIQoUKFCEdChQrqEKMULU4weFMjhRzJp1kbnusEAEmwXEGGZ/ZBPpSs2WSL7SkVrXYHskrsRyVFuTbck7fiafdoOwzxI7j8pGN77agP6Q6jzpp1fRRVPyshN8s91zuV43CmfQ+Sz+G5YaRXS1MdoMq4TAr7LX91RAFTzAWPsqaeJ0LzG/UI6FCulQnlT7WJhFRU/jyeUi+mm02FZfaBHrTzonW0TjontF3AgJIV1RAV0KUxqaXBoq6Nc0w8ZrqFAUKApFs11dxoSQBzNX/IuxTMgIQk/Gqh2eg14hB53+Fek8ihWOCNVG5UE286p8bxiTDYmCH6nE68ArrDmMZGZnNub2HqSsszPsiyL3geXK1ULP8q4RBAIB91q9Q4sDTuL+NYz9KeWKpYqLAWYe/nULBcflrZflKjMkEg9gU2o2KuFxLbOaL37FllcmuyK5NXLwVml2tcnnSi0medPzj+WFwar0rljWw+U/wBnN8sBS2eP+a4j9TN/DamuDP5tlP8AZ5+WAoZ2/wCbT/qZv4bV5rjLb4g3/VXlI28F+1WHOcZIMMTiDHAQBwdGMlVXax2eUQIVIG6qLhzsacdnsW4lmE0ztdcMV4uhdLSqxKKgAC3I9nc36mrDB7C+g+VKVulSqo9icXIzzK0omVUhPEWWSQNMxmE5OtQYHIWInDjaO62tqNxVuoUIXhyhQoUIQoUKOuoQFCjAowKWGkriIVPdkIdUpHkLe81BgVYuy8BVi/ja3xvU6liftEjcD6Kdhw2qlnat47MYYLApisNVy229wbW8rffU43eRl1eR25351EdnxaGMnqNR9TUhhZQ2o+HmflXjM0jjM8nPMq3nF3uPP3WJ9ucnMSOp5qbj0v8Agaz4Vpf0kZnqaQjodI9Nh91ZrXsNE6WSkifN9RCgYybzNJ12RfzQqy9iso48hsCxFrAedVutM+hTaaUgXsBb1O1q7X1DqSlknbq0fp7qHQW6dpIva58lYYezOhbvHpvYWtc+Q9TY1G552TDxteMr4E+PStXEbmxKjc7bjn91NMzQtG6yKLW2sb7ivNY8brI5elLjrvJstL870nUeAQdV5amjKsVPMG1c3qW7VQacVIP6VRJr1gO2gHN0Nj4rIzM6ORzOBIRE0VHaipo3um0L0VHQpFiV1O8qxnClR/Ai/p1r0l2czASQRmM3FgNq80QYVnNlUsfAAmt0+h3J5o8NJxbjvAqh5hSPDpWa+KKUS0rX36zTkON9fC1/FWtFI4Mcwjq6356efsrmCwvy8edZB9L+arqWIG7Wu3kL3FbNwd7BLGsa+l/sZIuJEsas4kW7AC+m23w2rNfDLAK3acdGm3C/Dwv3qVJI7o3BmpHlvWW3oiaWlgK7EEetJWrfvY4aqi0XaGuCd67WuTzpyYERhcGq9GRtbC5R/Z5/dwNIZxL+bz/qZf4bV27WwmUfsB/dwNMs2k/N5v1Uv8NqwGLNvWg9i01A29N4q+ZlmUpw5JWXDOqgookwuqWwJIBJYWUDURsSOVN+zWcyyTRmSXUJUxZZLKFU4bExQwlBYMupHYkMTc+Fqs7YRJI1WRFdbKbMoIuORsetdDAR6mfQmpipZtK6mKbIWNrkjpflWyWbVd7E4yYqUxEhllEcEjOssckZEocdxkiSxLROStmFilmNzYVZMPhETVoRV1MWbSoGpm5s1ubGw350KELxDQoUKEIUdFQoQuq6FcilsPAXYKouTyAqTECTZctfII4ItTADqau+U4DRYdBzJpXs92SWLS8lmbw6D8TU7jcFZdQsADuPs++lfxSGJ/ywObsr7r6WWswvDzAOklHWOnJaVkKh8MhXcW28x1rrMG4ULsFsbfPb76qn0dZ+AWw7t/Sjv/8AYffVr7T41UwkzG266RfqW22868zrMNdBWGnOpOXME5fZNSscyo2ToT6lZJneAEhNhcb/AG1n2ZYIxuR06VomFbfqQefgPCnuYZNHN3GUHYXPUE77GvR3Yg2hDaebMAfVwtxCnYhh4qm3GThvWSWq4/Rj2gGHxQRvZlIW/g36N/LeoDMsjePEtAAWYNZQBuQdwbehq7dm/o/VAr4g3ckWQE2XzJHM0vE56UUrhO7qvGVsyd4I9b6LM0VNMZuqPpNjfTmFtP1gFV38+VM89l0RtILna6j/AFpfCTFVFrEWHOks3N4mJ8Pma8eDgSL55jyVnG20g4XXnjP8kxTSPLJGe8Se7uPsqDkw7L7QI9Rat5wzDUwIvp+wD79wKa5xlMWIQoyrvfewuPAg16LT/E7bhk0VhxB0HZ+qJ8Ia9xc1xuc81hZor0vjcOY3ZDzUkH3Gm961Mhss2QQbFdItyAOtaR2X+jVDY4kktYNoGwF+hPWql2JwYkxaX9lLu3ovL7bVr+WS6nLeNyPcNqzWN4jLTsDIDYkXv5C3DQq+wyiY9hleL7gn+AymHDxExRLt+iALk+BNOMixEsLmVuTDeMdR438RSeExN2kB5avmKbQzc7m1qwnSylxc43dlmcyrjo7tLDofRXqPNoinE1AKOZPTyPnVC7R5rJJNxVUtGbBbdF6X9efvpmcUDIVYalG+m5AJ8SBzqRTMgVNgAPC1THTPbbbbca201GSTBRindtDP2H3Udjez0Ey/lVUk+QuPfWYdsuyq4fvxElD0PS/nWkzSln8iQPtqHz7CiSKRD5kfdV5g1RM2URyPJYdx3XyBHCxsnKqibPGbjrWyWTLXJO9KOliR4Ul1rWzXDQ0rEjVehcW1sHk/7Af3cFUZmkn5Cb9VJ+41P8ya2Cyf9hP7mCqGzOT8hL+qk/casXiTL1YPYtZhrb0nitVxeaStCNCz4dhYIGSBnmYqdKRgO4AuLsSBYXN1ALBPJ82xP1zhTjZ45324ZiBglhjUQMDrPdm7/E5MO7YDeaxWUwzogmijkC2Kh1BsSLEi/LajiyWBWLrDGGOklgqgkr7NzbpWpWUTbs3i5ZIn4zKzrNNGWRSikRyFVspZiNgObH1o6kYYFS4VQtyWNgBdmN2Jt1J3JoUIXiCjoqFCEdCio66hGtWvsHhgZHc81AA9/wDpVUFXHsPsG3tqO1/L/WpDG7UbhyKscLaHVTb8z5K7iXp4j4j8RSmGbiLIjbnSfs/yKZBrEeRuV+9fEeVLmUQnWd7g7eIIsvxrMyUoA2W/Ufp43B9xZbYhNZsAqaXiLKwNwb3N/Kn2eZ7LiUijkGlV3Yj9JuVz4bfOu+zeVGfUSR5X6Xp/iMkVkJU7rswPjyP20qbEY6eobHP1nMJ628X9bc96Zc6PbG1qPdRLMqxnTyBX328acYCS1mbn7R9T/r9lR7waeW6338PUVMYbBAG+zX3H80DxPjUat6NkNg6+0Sb792R57066wCergo1kaQoOIwHe6kAcvKuy63S3K4pw2mRRv/nxFRAbRIqnxH2VnWbU2pJIHkPsojBe6ssOciFdLqWUHusLXF97G9RuZdoDMyqoKoDffmT4nyFNMTibkr0IHxFR7SWvXYYAcyM1yOlYDtkZp1xtnb+c32A3osNOFXUTa+wv5C3zv8Kbue6g8d/sNSEOG1lVtsANvQb/AOfKpEga1vW3nyGXspDrAZrPs87HtPiXkQ2Vzq+ze321XMy7LyxC9rjfl5VvqdlGCg7BrL9hLcvfTfOeyBZD7IBJJA8COXx+daCm+JQ0tjmYNkAC+d8t6o5aaimJsbEk533rHewUdjK/kF+8/dWk5PJ7B8D9hql5Zgfq4deutvhew+VXHJobqp6VK+I4mtha8byM+4qypITDStY7X7p8j6ZHH877qSmffyakcwxHfJHjTJ5ydveKyUVO5/W5KS1l80pxLSn0HypTi25AH301uS9/K32UmXNWRpukLbHcE7ZORKSygCxvemOYS95vMU/yhNUgv05/KmubYYKze+p1BsRVvRO1t53ugEbVlmPaHC6JSRybf39aiBzq4doMLrQnqu4++qeedbOvYQQ7isRiMHQ1DgNDmt9zg/mOT/sJ/cwVQOYv+Rl/VyfuGprPj+Y5N+xH9zB1Xcwf8jL+rk/cNZqekMkm2tBhf9n4raMVn5MOqEmMrpB+sYbEguWBCRxI3DLuxFu6Tbw3pTKcfiHxDrIYtCxqzKqMGjkkIKx8Xisr6VDXIUX1IRbcU9xmTRzrHxA103VkkljYErpNmiZTuCRa9LxZai6tIILMrsQz3ZlVIwWN7nuxoCDsbb3qyWQUN2S7QyYkNxAnsQyDSrpbja7qA7HioNG069yS50+yaKpfLsmigvwl06rDcs1lW+hF1E6Y1udKCyrqNgLmhQheKaFdaa60+dOCMlcuk6O1KWFALTggJRdcAVduzOGHAXnrJJAAvcX6jpVPAq6ZJJaFbbbdOZqwggLGktOaucFAdUE8vcKwxQiw1o6Hxt3f8Kc4/C8RQF3IBa3jYU1wkh0kg725Akn8KksrxAQrJY90gkW6cm+yspWulhkEwNy05a2zHPO3eVrzcC4Ux2ayeVoXKWuSNz0sD4e6rM3Z02YAi8ibqTtqA2a/Su8oKaRwmupuRsRzPKx8OXuqQ4wVt2UevOsRNUGaZz5BmXdn70WdqKiQvNslQc/7JPHEX1qN9/O/hUdhsK/DUF1A8Dff1/Crn2zYcIKbkuRptysCCxPuqmYiO425Dqb/AHVb09XJJEInH8xtkCdLK2pJHyx7TuKloJdrEg36jx6WpvmcPdDX3VvfY+furjIkVtQO/UaSff8AMVNT4JeG439m/wAN6rpHfKz24H1/Rdc4Meq5I3WkWN66bbak771YxsUsBOBuy+VWHJbccAj9HV679PhVZjO9W7KYLxJJ+kpKn0Jvaq+t6re63uolWbM7claYnLA3UgeNJ41yBYja3Om8mIVU3YC/iaZZnmSrh3fUCEViTfbYE8/dUEPL2hoBufv2LPNj61911VMH2ehlRyw34kh1DY7sT8K5xOHXD2RWJNg2/QEkD5Gm/wBG2dfWYH1Hvq7av+I6hby3I91S+fwjh6uoIF/I1b1T6iOqdSTuJAOl8r7rforqGcSOFj1Sq/ipbmmpk7woYhtr+FNZHvvWnw+hBZnzCswpCdzrFuWxollUHfkfDpSEE97CunF+QJpv5UNcIpBawtcG3eUJbCT3bRH+kfsFT5yBJUDsx3HKq/k8qqx1HSb9duVXbA2aIEHbf51RYy99NUAxXFvzbzzuolS8ssQsf+knAiHh6LgNe4vzIqida0L6XH78SdQCfiaz6tjRyyS0cTpCTlv7T7LI4kb1Lu70W59pGtgMm/Yj/DwdVfHSfkpP6j/umrJ2sNsvyb9j/u8JVQxcn5N/6j/umrOCHaj2loML/sz3resdnJkiAibEwybBFMGl5XKnSqcdCukWuzW2G5K86S7MZ1LJMyzs4YnEBV0w8FhhZxAzQMp4otddQl5l7rYAipzFZTDOirPFHKosQJERgDa1wGBsa7jymFWLCKIM2gswRATwxaO5tc6RsPDpVesgoXsZ2hbF/WS59iYBFKMhSNoYnRW1AEtcuTfe5ttsKFWJIQCxAALG7EAXY2C3bxNlUX8FHhQoQvEFFQo6EIGlEG1BYvOlVQcr1YU9O+9zZJJRBa0b6P4oXjGuzMptpY7DzI61Q4sICQL1ccow6wqqAC5I1N1N6lV9LJJTOja7ZJ3jXmrvBYXmUv3WsVrMCRFbJo9Ft8hUXmGSgAsgF/C9hbrv0qHyuCS9wDa/PlYeI8am8esrx2G562Iua8ilgdTT7IkBF9futBsGN2TlK9k4HWG7gi57gP8ANIHI/GrAyC9yoJ8bCqblOezYeNY5Y9S6tjqGpR4W8PU1PYTtBG50ElH6K4sT6dD7qZqInNkc4Zg55Zj3VXUwyF5fbLkmvavAO68W9ljVj8vwqqYbCM7hJAQCLqQLg9fQVO9pc5Mkhw4No47GT+kwsQCfAG3vFRRxhNtN7KLFvG+5tUtt4o7DUi9zu4W/enlYUgkbEAe7kEnNlzYeWJl70ZfS5UcgwIGq3TVp3q0xxrpIa+4I+NV7BYokken4feKmsHjAdjz+YqFWSPkDdrUb+O9cna/eVV8ZgCjab+l/xpoUtzq74/LROlr6XHst4eXpVKx2GkSTQ473pz87+FWeHy/MjZLgCFLp5xILHVBOdT2XY8RwksbDV+F/xqGTDhCAxuSLjw8PupLHRu4ATZADqbzPQDqfxpRgZUSCMus3ilyNEgsVpsmHVlsAHWwI5EH0qH7Q4GE4SZZbLEVII8+gFutwKgcr7R/VFCgmRLCwY2APWx3I9KYZ/mn1tTqbSP0FHsqep6Xv50xT4e75hj7kM2h1gOfDiqplFIH2J6vH9FUOwjyYLGhXB4M91Vv0bg9256Hp761HPYdWHe3gD8N6peVKxUq22k/HwIqay/PW0srd5QNyT05G3jVrjcbpKvp4xmwi+eufV77KQyj6H8M5A6eyrquTXLd3nXXdDEX2vt426UnNOyXHtL51r23Lg1g1ztpfsOl1aJGacoLruKUizlrd1aYy4oWI5X6Hl7jSD4kgADb76tHUEU7QJWAnmmXSBpzKkmx7Me+bD0rRchAXDLY3G/21kqkseprQ8jxIiwijwBYi/vNZP4somsp4mx5da2yNExNeVmQ3rKPpGzLi46QDklkHu5/aTVZDb04zTFcSaR/5zE/E01FWLB0bRG3QADwFliZ39JK53Erb+2J/3dkv7H/d4SqZin7j/wBVv3TVw7bH/d2S/sf91hKpGJfuP/Vb901e0bb09+1aLDpLUhHavRWMz7XDfDyMjLpFmw82qRmB0JGsgS5JU3IvYAk2G9J5BmeJM5TFhkZhM0ceiPQUilVNSSK7MbLJF7YW+u45VMYzKIsQiCVA2ndTdgQSLGxUg7g2oQZDAjl1jUMSCSL9Dfbfa5AJt7RFzc1RLLqK7K53LN/KlTqw+GxIsttP1ri3j57qvCFidzqN6FTOAymKDVwkVNRubeXIDwUXNlGwubDeioQvFFChRihCOu4mN6TN6UhBBvapMN+kFr2uuFSmXgmVb+NXjJoOJOgPK9z6Lv8AhVHy9jxU9RWh9mkszP5aR79z91WWMT9BRyPGtiB2nJabBPwn24+ytkjaBYbL5dP8KZrOb7MfdS0WI1bE7cj9xpnJCVNeQMaMwdVdtG4pxIXI5g+oFM5ZWAAZbgctzceh8PKn8J1DekjGfUU5FIGHMBKBso7Bw6pWZ2NmJPjUzOwC7cv89KbRR+FPBcqRalVdQZnhztwA8El5zCRwWIQyILtcsBuNtzan2NIjkAPn9n+tRmFxIWRCwtpZSfHYg1MZ8g1E357g+u4qLKAHjLVMvylA3EJ1g8Xva96bZ9NrZEFr2ZifI7W+dRkWL2B6jamWJzEnEq3lb7aVTUTnyEt3NJ8Aktp7P2kxxGIJCG+4JU/MffTzDN7S9CL1H5gti/8AWDD33Bp3BJYg+VaKsjb8uxzBrf2I8L2U62SZvyKmuMMhPuo5pO83nSmXtzq4kL4qRzwMzY+NrpSVR9KmmUeJKxE+IIHvJpxmDWU0hFh9Sxjx+Q3NM0jGCDpZfzOB/wCoJQkMwS0tud1Hu2rmXDbcr+prvEsTOQOYU399N8UxAsL1oaXbMcTQfyj0QCmrLzBG1dyzgoq29m+/lSOgnz8hTxcARYyXUeAG/v8ACrOV0bS3bOYzA36WyHekaoZXhjquSAKmsfi9MT6SbBWJ+FRiy6BdbW+00GxuqGUsdyCAPWs9iFNJUzNmObQQAO0jl7rjxZp7FljHeiFG43olrrhYrztbT27P+7cl/ZP7rCVRJ37jf1W+Rq7fSE1styT9kP8ACwlZ/NJ3W/qt8jWhoB/TeKt6aXZht2r07is/JhLQdzRpucRh8UuokEIkSOsZkdmAUaSSCRsSQCrgc3mOJEUqooeIyhQGDR6WjXSZCdMxPEJOgDh6QDfWrF5jMmjnWPiawU7ylJJY2BKlT3omU8iR76KHIIVk4gD6/EyymwJDOFBayhmVSwAGogFr1nFUJj2R7QNiouI5S7LHIECSxuiyrqCssu7qLECZbK5DWA0m4qQyzJIcPfhKRcKu7O1lS+hF1k6Y11NZBZRqNgLmjoQvPWGwuEtYQRe9QfnTk4bDAfyMI/8AjT8KqkGZeddzZrtzq2fgUbnXDneJWybWUuxewVmU4f8A9KL/AKafhXGIxkQG0cf/ACJ+FVRcyPjRS5jfrS2YFA120ST3lNnEae1w30UricUjEdxLjkQoBB9RViyNLRD+lc/cPlVCw8xZwOpNvjWjYTCOkYNiF2FQfiMMjpWxNIFz6J6hn6cudoFJYRveR16+hFIYjGkyFbbAD7b/AIV1hG3+dLjBqSSBdj52t4bV5wCxjnbYvllyNx+qnmwNyk9fIDkOfrXEkjXsLkUqMIy/pJ72FNEMmrZh7t6VHGHXIIsOKAQdEodYINrVI4XFE81v6Vxg16FWY+V706kRwNo3Hraokrg7KwTT3A5FJDAjVcfA+fhS+PR3QAAsy93YeA60nh5mOwXT6XvUzk8mghWHME36XHjUd73Agnco8ryzrakKm5rhJ44mcJuAbA9T0v4b1WMhxryxh5D3yzH0s1gB8K1rNcLxVIJ7rAg289qx7svB+TkTduFKy/bcH51r/h6rjkikDwARv7dPdEVQXzNB3g5c8va6tOO76a+uwYeBB++kT09KWXFo8RBBRrWubWNvP3UzZu6N+VP00L9nonC1nHLkRlY9qsWopUsQelAXDCw260od1866w7XFjzqW+VzYTtC9uqRy4pS4xCaq6OJEMV/0yCqjw33PypXg232tUVicRrNtNz0sdvdRRsFXaLWNpufPL78lw5pPAIS58xzpTEwsTbn0FcZUCJLHwNS0Udrt15Dx91WddWfLTk5aC3abjwQNE2wuE0uq82JFwOQpeaLvEtyHKikbgjUT3rXPqdgPiRSzx3W53PT1qkmqnukbITkerfec87cB7Ll81FYtb78vAVE5gpCMfI2FS80mnnuflVe7RT2hbz2+NbClcWsvuATFW/Yhe7kVUJYmHMEeoNcKaGs+JohVO9wJuLrz9bB9JLWyzJP2U/wsJWcyS91vQ/I1oP0otbK8j/ZT/BwtZm0mx9D8qv6FwFN4pYl2RZetJu06GEvhXgm4YBkvLYKLG26qxLEiwFL5fnUjz8N4ggaMyrZiXQBlULOukBGbUxUAn+SfwpXMsnGIWK8kiFCHUoV9rSRch1ZTa9wbXB3Fc4HIOFI7rNMdba2VjEQSSDz4esiyhQC2y2AsALZxIXOT5y8sksciIrR6LmNy69/V3GJVbSLoBItazrvvR0tl2SrCztqkdnCrqkbUwSMsY0vYXCmSQ3a7HWbk0KELx4k1qJp70z4hoGSrw4kLZXSc9E64tAy0010eum/4gbb1yxT/AAM9nBtfy+VegOwWW8XL42cd86rX8FYhfsrzzliM80aJ7TMqj1YgffXqHs3EcPhkgszFR7drdfCsv8T1sMtNHE49bavzsAdPEK1onPbE7ZO8JPG5NGkbO6KLKSSNuQv0rLezeZjEFg1r6yT/AFWNxb7RWg/SLnBiwWI8CmkEdC9ltf8A4jWCdncfIMQvC5k7joR1vVfgNCyaknJNnEhrSdxAue43Cnx1skUjA7Pa/Y81ukYWO2iJfhcmu5Lsbs2gfzU0j/mY7A1U8T2gm/QvsLbDbz3qGxmPmc2dz6chTFL8NVE52nvaO+58Fd/Lm9yr+ufxQiwe3kHP22rn/wAXqTbit72uKz1Mrdjzv76eQ4FVsG3PW3KrCT4coowQZXOdwA9kClYTchaVluYJIAwZCevIH7akW5XNZ5gsJEdhqv5VJTNKI9KSNa1rP8gb1j6mgjEuwx5Gf5hb7qPJSDa6pSPa3th9UWfSNVrBPDW2xPp1rOewWZ96ZGPeezjzIvqt8b057WSScKRXG+3PnsRVIwmKaNw6mxU3H+PlW7gwqKliDMjtAEkZ3/eqrayf5WqYRoB65FahO4va5I8KLDSDe5t5WO1NsBjNcSvpI1D/AF3pwNRso2B51elo6PZBy45fbVaVrg5ocNCulDcrXHQ7Cu443vcEX8Da/wAas+U5Cpj1MN/0fPzNR+e5aI+Ww6VnWY5FPP0DRqbXIv5XSBK0u2QofEYgkWvYjnt1qNmmJ5sb11LiWvcbHrbkaCkuD3fU9BWup4GwN0AHclE3yT/s+hkclt7D51YBBYVB9lXtJINraR8Qf8TUpisxCm1YfHI5psQMcYvkLAcLJDbnJVvtpiCphjB9uRbnxsR+P2VMyYi3LnVe7W4hWkhLbMsiabeovepGTE6l5G/iKuKegLoImyDT34pmG/TSX5eiZY1iTVc7Uz91U8Tf4f61YAha58KpufzapiP5th+NaGpcI4NkdigYvLswEf5Ze6jaMV00l+g91ciqIgDRZFa/9JmAllyvJOFHJJbC76EZrXhwtr6Qbcj8Kzb/AGDiv/b4j/pS/wD5r1N2Txyw5PhJHvpTCYdjpBJsIk/zc2A5kgAmpLBZ8sr6Ujm03ZRKUOjWl9an9JSCrDvKBdbXuRd9lQ9jdkaLlkxxfaMNCWw00WpNIIaORyzMDojRAVJZiCOvLlXGR9oJpZlWRYwsgxVkUHVG2Dnjw7AvqIk1Fy2wW1rd7nUxmWTxz6eIGuhJUpJIjAkFTZo2U7gkWvScGQQo5dVIY731ybXIZtI1WXWwDPa2si7ajvUddUd2Zz2aZ5Y500uiQuRw5E0mUyhoxrJ4oUw7SqdLXNgLbipXLsnig1cJdOq17ljYLfSi6idKLc2QWVdRsBc0KELxTR0VChCFChQoQpnsdLpxsDc9Lqd/X/GvSgO1ChWQ+KGgdC7f1vZXFD+Ge37LOPpexjcOOEbI41t5kOVX4WJ99NeznZyKCMMAGYjckb/HwoUKtXfyMEgMeRcc7b83K2o2NMznEZgC3LVSf11rWFgPQVB43MCSQVWhQqzwGmic5zi3MK5tbROsgUMxB5AcqWxMKhuQNChTFU5wxRzATaw9Eb07wsxXl9m1SI3FChWUrQBITzTb1RvpFNoxbqQD6c6ztDuKFCtnQkmmhvw/9FZPGD/UdwW3ZHgRwF1d7UAbEbD0qRTIkIuLjyoUKxlfVTNqZLOP1H1Wme9w0KmcCmlFUcgAKie2DEKijkxIOw6WoUKiYT1q+O/EnyJUeL8YKt4TJUJuxJHhy+NSk+DUIQoAFuQo6FXFfW1ElRZzzYEWG7wU8nNUmLFFMRIo5aRb3mnZxBY773FChXp4Y13XIztr3JimcSHX/wAj6qLz/EaljuBcSJv151JLiCG2+FChXRG0EttlZJiJ6d/+vuk8aeo2NUDEyFnYnmST9tChUGt/CYFS44eswdqSoxQoVUrPL2J2D/8AK8D+y4f+ElFlUMkeIeIOnC1yzEaDrJmYyFdeu1g0v83koHnQoUIU/QoUKEIUKFChC//Z"/>
          <p:cNvSpPr>
            <a:spLocks noChangeAspect="1" noChangeArrowheads="1"/>
          </p:cNvSpPr>
          <p:nvPr/>
        </p:nvSpPr>
        <p:spPr bwMode="auto">
          <a:xfrm>
            <a:off x="143608" y="-1096963"/>
            <a:ext cx="3244362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" name="AutoShape 14" descr="data:image/jpeg;base64,/9j/4AAQSkZJRgABAQAAAQABAAD/2wCEAAkGBhQSERUUEhQUFRQWGBcWFRUWFxQdFxcXFBgYFRQYFBUYHCYeGBkjHBQUHy8gIycpLCwsFR4xNTAqNSYrLCkBCQoKDgwOGg8PGiolHyQqLiw0LDAvLSwwLC4vLC0sLC8sLCwpLywsLCwsLSosNCwsLCwsLC0sMCwsLCwsLCwsLP/AABEIALUBFgMBIgACEQEDEQH/xAAcAAAABwEBAAAAAAAAAAAAAAAAAQMEBQYHAgj/xABKEAACAQIEAwUEBQcJBgcAAAABAgMAEQQFEiETMUEGIlFhcTKBkbEHFKHB0SMkQnN0srMzUmJydcPh8PEVJYKSk8UWNVNUg6LS/8QAGwEAAQUBAQAAAAAAAAAAAAAAAAIDBAUGAQf/xAA5EQABAwIDBAgEBAYDAAAAAAABAAIDBBEFITESQVFhEyJxgZGhscEGFDLRM0Lh8BUjJDRSgnKSwv/aAAwDAQACEQMRAD8Aw2jCnnblzoVrnZXH5dgsJHhsRiYycUpbHKkfFusilYI1nRrRtHfWeZDHpQhZFR2p9nmWjD4iSJZElVGIWSNlZHXmrKykjcEbdDcdK1LJIsJ+arpyz6uYMPxHf6i0olYD6zxuLOkqgHV7IJ8BQhY/ahatP7Ktl4w0SSyYSOR8VOpkkw0M35MCPhcTW4aKMm9m3G5vaxNFCMOPrzYWHLuL9bQRR4qTCFFwxSQtwmeThnvaN0Y87UIWY0K03FYXCPikVhgEkky2cOI3gGHXGETCKzhjEj2EdjfnTTLcpw0CZemJODaQ45jMVmw8g+r2hA4zoxAS+vZj40IWe0Kv3bPPsuaKeGCJTLxRwpEw+HiWNEZtVpInYyqwsBcedQnYXL8O+I4mMkiTDwjiMsjfyrXtHGEF3cFratINlB8q6hVwV0K0fFy4OHHQTYf/AGfNhsW0Szo6KVw7qwWfRHLZoYzcsrEDYkfo1Ve2WZpLipBHHho445JEjOHRVVkDkIxK7PsB3qU3VChFFCtF7JJAMFAVXAM5ln+snEfUzMqgR8DhpiZYxYnX1tTmODCriMx4Ay6SQNh/q4mMCwWbfEcISScPbb2WPltUgOIyskrM65JrT+FhDisAcQuXq5ixX1pYWg4AIWT6vr0MYw3s23ve3lUfg4MskwOBhmKQ4h1mLYlCDocTuI0xkY30MmmzcwAOYp5z7gLllQRR1qSxYMT5gcOuXsRioRCJmw3DGHIfinDiV1jY3C8j4cqrP0jRQjERcAwENCpcQCEKr6mBDCGR49dgL6W6ilxOJNkFVM0VXjKFy5suijxVkmknmH1iMgywALHwzLEN3hJLeex09amHwuETF40Yf/Z8jJh8N9W4rQfV2k/JCcqXYIWtxDub399Je/khZfahWh5vj8PB9RmngwDyh5xiYcNwGRoDwwmoRMyh7NIVNwbgeFI5nkuBVosHh58O/HlM0uMcpaHDi/Ci1NyfRqZlFiWKr5UB/JFlRBTiMVdu3OCy+WATYCXDhoW4bRJrRpITtDIRKAZJRYhyt/aB6bx/0dFxjAY58PhjocGbEFQqKw0kpqIvJ3u6AfHoDVhTSdUutoub1VsQhHMEeopEwkC+k28bG3xrVPpAzEMuFVsRFNHFiN3bEQzYiQHSWkZYbrFDZSAtyb8+dS8ed4gZlM8+PwrZaWxNovreFYGJlk4SiJW1HmllAvUCpkLiHWXQFiixk8gT6A0SxkmwUk9RbetMyvM8QMqwKYDGYfDyKcT9YRsTh4nJaW8RYSMC3dvY+FNe1PbGXD5nK+CliaSXDwwSSoUYcQpHxGSRTp1a19rlzqGXEpSoLREDdSPUGkSN60D6Se0zvHBgjP8AWTAOJPPqDB53G6xsNtCAlRbmSaz7rUiZxLBcLg1Xqjs1jpxhMshgaJNeBWRmkieT+STCooULLHa/HJJJPIVJZpiMdDBLLx8K3DjeS31WYX0KWtf63te1RHZZrRZV/Zrf9vqa7SyfmeJ/UTfwmqhmq+jkDOxPNZcXSGcyzJhy0+JjDWDRCK+H1EAkhneSQtYWYKNN9Nje+yPZvtDJLi5ElMgUQQ6A8TopbU6vICyhbyN7Khj3UFt9QW0xxBkUMARZdiAeQ250qYweg+Hhyqem1VewObNNETK0hlMcMkl3V0DSq2rSQoMbXRrxckGm1tRoqtUcQW9gBc3NgBcnmT4nzoUIXh+hQoUIQo70VChCOhQtRUIR0KFHalWQioUdqFq6GlCKjBoWroClsYSVwo70L0YFC1TQ0pKO9c3rq1C1Lc02XEK6BogKO1PxgjNcXJNFXRFc2ph7TddQvQvQtR2rmyUIA04Q7UgBTiNasKUFCSlO1IaqeT4VgNxTQrUStjdtApVi3IrmgTXVq5IqtcwhdSinak770qo2pMjepE7SWNKSNV6e7OtaHKf7Nb/t9SfaGX80xP6ib+E1Q+TNaDKf7Ob5YCnmfS/muI/UTfwmrzrF5iyuDf8AirKFl4ie1Pc6En1U/WeHey8Hh/WdOqx/lNPW3s32vXGSy6cWv8qLwkT6+Jfjl4dHG1bXtr0aNtOvppq2QewvoPlSlbVQFWex8kbmaSJnCNotE3FLC2smSQyb8WS41Dpw1vvehVmoUIXhyhQoUIQoUKFCEdChQrqEKMULU4weFMjhRzJp1kbnusEAEmwXEGGZ/ZBPpSs2WSL7SkVrXYHskrsRyVFuTbck7fiafdoOwzxI7j8pGN77agP6Q6jzpp1fRRVPyshN8s91zuV43CmfQ+Sz+G5YaRXS1MdoMq4TAr7LX91RAFTzAWPsqaeJ0LzG/UI6FCulQnlT7WJhFRU/jyeUi+mm02FZfaBHrTzonW0TjontF3AgJIV1RAV0KUxqaXBoq6Nc0w8ZrqFAUKApFs11dxoSQBzNX/IuxTMgIQk/Gqh2eg14hB53+Fek8ihWOCNVG5UE286p8bxiTDYmCH6nE68ArrDmMZGZnNub2HqSsszPsiyL3geXK1ULP8q4RBAIB91q9Q4sDTuL+NYz9KeWKpYqLAWYe/nULBcflrZflKjMkEg9gU2o2KuFxLbOaL37FllcmuyK5NXLwVml2tcnnSi0medPzj+WFwar0rljWw+U/wBnN8sBS2eP+a4j9TN/DamuDP5tlP8AZ5+WAoZ2/wCbT/qZv4bV5rjLb4g3/VXlI28F+1WHOcZIMMTiDHAQBwdGMlVXax2eUQIVIG6qLhzsacdnsW4lmE0ztdcMV4uhdLSqxKKgAC3I9nc36mrDB7C+g+VKVulSqo9icXIzzK0omVUhPEWWSQNMxmE5OtQYHIWInDjaO62tqNxVuoUIXhyhQoUIQoUKOuoQFCjAowKWGkriIVPdkIdUpHkLe81BgVYuy8BVi/ja3xvU6liftEjcD6Kdhw2qlnat47MYYLApisNVy229wbW8rffU43eRl1eR25351EdnxaGMnqNR9TUhhZQ2o+HmflXjM0jjM8nPMq3nF3uPP3WJ9ucnMSOp5qbj0v8Agaz4Vpf0kZnqaQjodI9Nh91ZrXsNE6WSkifN9RCgYybzNJ12RfzQqy9iso48hsCxFrAedVutM+hTaaUgXsBb1O1q7X1DqSlknbq0fp7qHQW6dpIva58lYYezOhbvHpvYWtc+Q9TY1G552TDxteMr4E+PStXEbmxKjc7bjn91NMzQtG6yKLW2sb7ivNY8brI5elLjrvJstL870nUeAQdV5amjKsVPMG1c3qW7VQacVIP6VRJr1gO2gHN0Nj4rIzM6ORzOBIRE0VHaipo3um0L0VHQpFiV1O8qxnClR/Ai/p1r0l2czASQRmM3FgNq80QYVnNlUsfAAmt0+h3J5o8NJxbjvAqh5hSPDpWa+KKUS0rX36zTkON9fC1/FWtFI4Mcwjq6356efsrmCwvy8edZB9L+arqWIG7Wu3kL3FbNwd7BLGsa+l/sZIuJEsas4kW7AC+m23w2rNfDLAK3acdGm3C/Dwv3qVJI7o3BmpHlvWW3oiaWlgK7EEetJWrfvY4aqi0XaGuCd67WuTzpyYERhcGq9GRtbC5R/Z5/dwNIZxL+bz/qZf4bV27WwmUfsB/dwNMs2k/N5v1Uv8NqwGLNvWg9i01A29N4q+ZlmUpw5JWXDOqgookwuqWwJIBJYWUDURsSOVN+zWcyyTRmSXUJUxZZLKFU4bExQwlBYMupHYkMTc+Fqs7YRJI1WRFdbKbMoIuORsetdDAR6mfQmpipZtK6mKbIWNrkjpflWyWbVd7E4yYqUxEhllEcEjOssckZEocdxkiSxLROStmFilmNzYVZMPhETVoRV1MWbSoGpm5s1ubGw350KELxDQoUKEIUdFQoQuq6FcilsPAXYKouTyAqTECTZctfII4ItTADqau+U4DRYdBzJpXs92SWLS8lmbw6D8TU7jcFZdQsADuPs++lfxSGJ/ywObsr7r6WWswvDzAOklHWOnJaVkKh8MhXcW28x1rrMG4ULsFsbfPb76qn0dZ+AWw7t/Sjv/8AYffVr7T41UwkzG266RfqW22868zrMNdBWGnOpOXME5fZNSscyo2ToT6lZJneAEhNhcb/AG1n2ZYIxuR06VomFbfqQefgPCnuYZNHN3GUHYXPUE77GvR3Yg2hDaebMAfVwtxCnYhh4qm3GThvWSWq4/Rj2gGHxQRvZlIW/g36N/LeoDMsjePEtAAWYNZQBuQdwbehq7dm/o/VAr4g3ckWQE2XzJHM0vE56UUrhO7qvGVsyd4I9b6LM0VNMZuqPpNjfTmFtP1gFV38+VM89l0RtILna6j/AFpfCTFVFrEWHOks3N4mJ8Pma8eDgSL55jyVnG20g4XXnjP8kxTSPLJGe8Se7uPsqDkw7L7QI9Rat5wzDUwIvp+wD79wKa5xlMWIQoyrvfewuPAg16LT/E7bhk0VhxB0HZ+qJ8Ia9xc1xuc81hZor0vjcOY3ZDzUkH3Gm961Mhss2QQbFdItyAOtaR2X+jVDY4kktYNoGwF+hPWql2JwYkxaX9lLu3ovL7bVr+WS6nLeNyPcNqzWN4jLTsDIDYkXv5C3DQq+wyiY9hleL7gn+AymHDxExRLt+iALk+BNOMixEsLmVuTDeMdR438RSeExN2kB5avmKbQzc7m1qwnSylxc43dlmcyrjo7tLDofRXqPNoinE1AKOZPTyPnVC7R5rJJNxVUtGbBbdF6X9efvpmcUDIVYalG+m5AJ8SBzqRTMgVNgAPC1THTPbbbbca201GSTBRindtDP2H3Udjez0Ey/lVUk+QuPfWYdsuyq4fvxElD0PS/nWkzSln8iQPtqHz7CiSKRD5kfdV5g1RM2URyPJYdx3XyBHCxsnKqibPGbjrWyWTLXJO9KOliR4Ul1rWzXDQ0rEjVehcW1sHk/7Af3cFUZmkn5Cb9VJ+41P8ya2Cyf9hP7mCqGzOT8hL+qk/casXiTL1YPYtZhrb0nitVxeaStCNCz4dhYIGSBnmYqdKRgO4AuLsSBYXN1ALBPJ82xP1zhTjZ45324ZiBglhjUQMDrPdm7/E5MO7YDeaxWUwzogmijkC2Kh1BsSLEi/LajiyWBWLrDGGOklgqgkr7NzbpWpWUTbs3i5ZIn4zKzrNNGWRSikRyFVspZiNgObH1o6kYYFS4VQtyWNgBdmN2Jt1J3JoUIXiCjoqFCEdCio66hGtWvsHhgZHc81AA9/wDpVUFXHsPsG3tqO1/L/WpDG7UbhyKscLaHVTb8z5K7iXp4j4j8RSmGbiLIjbnSfs/yKZBrEeRuV+9fEeVLmUQnWd7g7eIIsvxrMyUoA2W/Ufp43B9xZbYhNZsAqaXiLKwNwb3N/Kn2eZ7LiUijkGlV3Yj9JuVz4bfOu+zeVGfUSR5X6Xp/iMkVkJU7rswPjyP20qbEY6eobHP1nMJ628X9bc96Zc6PbG1qPdRLMqxnTyBX328acYCS1mbn7R9T/r9lR7waeW6338PUVMYbBAG+zX3H80DxPjUat6NkNg6+0Sb792R57066wCergo1kaQoOIwHe6kAcvKuy63S3K4pw2mRRv/nxFRAbRIqnxH2VnWbU2pJIHkPsojBe6ssOciFdLqWUHusLXF97G9RuZdoDMyqoKoDffmT4nyFNMTibkr0IHxFR7SWvXYYAcyM1yOlYDtkZp1xtnb+c32A3osNOFXUTa+wv5C3zv8Kbue6g8d/sNSEOG1lVtsANvQb/AOfKpEga1vW3nyGXspDrAZrPs87HtPiXkQ2Vzq+ze321XMy7LyxC9rjfl5VvqdlGCg7BrL9hLcvfTfOeyBZD7IBJJA8COXx+daCm+JQ0tjmYNkAC+d8t6o5aaimJsbEk533rHewUdjK/kF+8/dWk5PJ7B8D9hql5Zgfq4deutvhew+VXHJobqp6VK+I4mtha8byM+4qypITDStY7X7p8j6ZHH877qSmffyakcwxHfJHjTJ5ydveKyUVO5/W5KS1l80pxLSn0HypTi25AH301uS9/K32UmXNWRpukLbHcE7ZORKSygCxvemOYS95vMU/yhNUgv05/KmubYYKze+p1BsRVvRO1t53ugEbVlmPaHC6JSRybf39aiBzq4doMLrQnqu4++qeedbOvYQQ7isRiMHQ1DgNDmt9zg/mOT/sJ/cwVQOYv+Rl/VyfuGprPj+Y5N+xH9zB1Xcwf8jL+rk/cNZqekMkm2tBhf9n4raMVn5MOqEmMrpB+sYbEguWBCRxI3DLuxFu6Tbw3pTKcfiHxDrIYtCxqzKqMGjkkIKx8Xisr6VDXIUX1IRbcU9xmTRzrHxA103VkkljYErpNmiZTuCRa9LxZai6tIILMrsQz3ZlVIwWN7nuxoCDsbb3qyWQUN2S7QyYkNxAnsQyDSrpbja7qA7HioNG069yS50+yaKpfLsmigvwl06rDcs1lW+hF1E6Y1udKCyrqNgLmhQheKaFdaa60+dOCMlcuk6O1KWFALTggJRdcAVduzOGHAXnrJJAAvcX6jpVPAq6ZJJaFbbbdOZqwggLGktOaucFAdUE8vcKwxQiw1o6Hxt3f8Kc4/C8RQF3IBa3jYU1wkh0kg725Akn8KksrxAQrJY90gkW6cm+yspWulhkEwNy05a2zHPO3eVrzcC4Ux2ayeVoXKWuSNz0sD4e6rM3Z02YAi8ibqTtqA2a/Su8oKaRwmupuRsRzPKx8OXuqQ4wVt2UevOsRNUGaZz5BmXdn70WdqKiQvNslQc/7JPHEX1qN9/O/hUdhsK/DUF1A8Dff1/Crn2zYcIKbkuRptysCCxPuqmYiO425Dqb/AHVb09XJJEInH8xtkCdLK2pJHyx7TuKloJdrEg36jx6WpvmcPdDX3VvfY+furjIkVtQO/UaSff8AMVNT4JeG439m/wAN6rpHfKz24H1/Rdc4Meq5I3WkWN66bbak771YxsUsBOBuy+VWHJbccAj9HV679PhVZjO9W7KYLxJJ+kpKn0Jvaq+t6re63uolWbM7claYnLA3UgeNJ41yBYja3Om8mIVU3YC/iaZZnmSrh3fUCEViTfbYE8/dUEPL2hoBufv2LPNj61911VMH2ehlRyw34kh1DY7sT8K5xOHXD2RWJNg2/QEkD5Gm/wBG2dfWYH1Hvq7av+I6hby3I91S+fwjh6uoIF/I1b1T6iOqdSTuJAOl8r7rforqGcSOFj1Sq/ipbmmpk7woYhtr+FNZHvvWnw+hBZnzCswpCdzrFuWxollUHfkfDpSEE97CunF+QJpv5UNcIpBawtcG3eUJbCT3bRH+kfsFT5yBJUDsx3HKq/k8qqx1HSb9duVXbA2aIEHbf51RYy99NUAxXFvzbzzuolS8ssQsf+knAiHh6LgNe4vzIqida0L6XH78SdQCfiaz6tjRyyS0cTpCTlv7T7LI4kb1Lu70W59pGtgMm/Yj/DwdVfHSfkpP6j/umrJ2sNsvyb9j/u8JVQxcn5N/6j/umrOCHaj2loML/sz3resdnJkiAibEwybBFMGl5XKnSqcdCukWuzW2G5K86S7MZ1LJMyzs4YnEBV0w8FhhZxAzQMp4otddQl5l7rYAipzFZTDOirPFHKosQJERgDa1wGBsa7jymFWLCKIM2gswRATwxaO5tc6RsPDpVesgoXsZ2hbF/WS59iYBFKMhSNoYnRW1AEtcuTfe5ttsKFWJIQCxAALG7EAXY2C3bxNlUX8FHhQoQvEFFQo6EIGlEG1BYvOlVQcr1YU9O+9zZJJRBa0b6P4oXjGuzMptpY7DzI61Q4sICQL1ccow6wqqAC5I1N1N6lV9LJJTOja7ZJ3jXmrvBYXmUv3WsVrMCRFbJo9Ft8hUXmGSgAsgF/C9hbrv0qHyuCS9wDa/PlYeI8am8esrx2G562Iua8ilgdTT7IkBF9futBsGN2TlK9k4HWG7gi57gP8ANIHI/GrAyC9yoJ8bCqblOezYeNY5Y9S6tjqGpR4W8PU1PYTtBG50ElH6K4sT6dD7qZqInNkc4Zg55Zj3VXUwyF5fbLkmvavAO68W9ljVj8vwqqYbCM7hJAQCLqQLg9fQVO9pc5Mkhw4No47GT+kwsQCfAG3vFRRxhNtN7KLFvG+5tUtt4o7DUi9zu4W/enlYUgkbEAe7kEnNlzYeWJl70ZfS5UcgwIGq3TVp3q0xxrpIa+4I+NV7BYokken4feKmsHjAdjz+YqFWSPkDdrUb+O9cna/eVV8ZgCjab+l/xpoUtzq74/LROlr6XHst4eXpVKx2GkSTQ473pz87+FWeHy/MjZLgCFLp5xILHVBOdT2XY8RwksbDV+F/xqGTDhCAxuSLjw8PupLHRu4ATZADqbzPQDqfxpRgZUSCMus3ilyNEgsVpsmHVlsAHWwI5EH0qH7Q4GE4SZZbLEVII8+gFutwKgcr7R/VFCgmRLCwY2APWx3I9KYZ/mn1tTqbSP0FHsqep6Xv50xT4e75hj7kM2h1gOfDiqplFIH2J6vH9FUOwjyYLGhXB4M91Vv0bg9256Hp761HPYdWHe3gD8N6peVKxUq22k/HwIqay/PW0srd5QNyT05G3jVrjcbpKvp4xmwi+eufV77KQyj6H8M5A6eyrquTXLd3nXXdDEX2vt426UnNOyXHtL51r23Lg1g1ztpfsOl1aJGacoLruKUizlrd1aYy4oWI5X6Hl7jSD4kgADb76tHUEU7QJWAnmmXSBpzKkmx7Me+bD0rRchAXDLY3G/21kqkseprQ8jxIiwijwBYi/vNZP4somsp4mx5da2yNExNeVmQ3rKPpGzLi46QDklkHu5/aTVZDb04zTFcSaR/5zE/E01FWLB0bRG3QADwFliZ39JK53Erb+2J/3dkv7H/d4SqZin7j/wBVv3TVw7bH/d2S/sf91hKpGJfuP/Vb901e0bb09+1aLDpLUhHavRWMz7XDfDyMjLpFmw82qRmB0JGsgS5JU3IvYAk2G9J5BmeJM5TFhkZhM0ceiPQUilVNSSK7MbLJF7YW+u45VMYzKIsQiCVA2ndTdgQSLGxUg7g2oQZDAjl1jUMSCSL9Dfbfa5AJt7RFzc1RLLqK7K53LN/KlTqw+GxIsttP1ri3j57qvCFidzqN6FTOAymKDVwkVNRubeXIDwUXNlGwubDeioQvFFChRihCOu4mN6TN6UhBBvapMN+kFr2uuFSmXgmVb+NXjJoOJOgPK9z6Lv8AhVHy9jxU9RWh9mkszP5aR79z91WWMT9BRyPGtiB2nJabBPwn24+ytkjaBYbL5dP8KZrOb7MfdS0WI1bE7cj9xpnJCVNeQMaMwdVdtG4pxIXI5g+oFM5ZWAAZbgctzceh8PKn8J1DekjGfUU5FIGHMBKBso7Bw6pWZ2NmJPjUzOwC7cv89KbRR+FPBcqRalVdQZnhztwA8El5zCRwWIQyILtcsBuNtzan2NIjkAPn9n+tRmFxIWRCwtpZSfHYg1MZ8g1E357g+u4qLKAHjLVMvylA3EJ1g8Xva96bZ9NrZEFr2ZifI7W+dRkWL2B6jamWJzEnEq3lb7aVTUTnyEt3NJ8Aktp7P2kxxGIJCG+4JU/MffTzDN7S9CL1H5gti/8AWDD33Bp3BJYg+VaKsjb8uxzBrf2I8L2U62SZvyKmuMMhPuo5pO83nSmXtzq4kL4qRzwMzY+NrpSVR9KmmUeJKxE+IIHvJpxmDWU0hFh9Sxjx+Q3NM0jGCDpZfzOB/wCoJQkMwS0tud1Hu2rmXDbcr+prvEsTOQOYU399N8UxAsL1oaXbMcTQfyj0QCmrLzBG1dyzgoq29m+/lSOgnz8hTxcARYyXUeAG/v8ACrOV0bS3bOYzA36WyHekaoZXhjquSAKmsfi9MT6SbBWJ+FRiy6BdbW+00GxuqGUsdyCAPWs9iFNJUzNmObQQAO0jl7rjxZp7FljHeiFG43olrrhYrztbT27P+7cl/ZP7rCVRJ37jf1W+Rq7fSE1styT9kP8ACwlZ/NJ3W/qt8jWhoB/TeKt6aXZht2r07is/JhLQdzRpucRh8UuokEIkSOsZkdmAUaSSCRsSQCrgc3mOJEUqooeIyhQGDR6WjXSZCdMxPEJOgDh6QDfWrF5jMmjnWPiawU7ylJJY2BKlT3omU8iR76KHIIVk4gD6/EyymwJDOFBayhmVSwAGogFr1nFUJj2R7QNiouI5S7LHIECSxuiyrqCssu7qLECZbK5DWA0m4qQyzJIcPfhKRcKu7O1lS+hF1k6Y11NZBZRqNgLmjoQvPWGwuEtYQRe9QfnTk4bDAfyMI/8AjT8KqkGZeddzZrtzq2fgUbnXDneJWybWUuxewVmU4f8A9KL/AKafhXGIxkQG0cf/ACJ+FVRcyPjRS5jfrS2YFA120ST3lNnEae1w30UricUjEdxLjkQoBB9RViyNLRD+lc/cPlVCw8xZwOpNvjWjYTCOkYNiF2FQfiMMjpWxNIFz6J6hn6cudoFJYRveR16+hFIYjGkyFbbAD7b/AIV1hG3+dLjBqSSBdj52t4bV5wCxjnbYvllyNx+qnmwNyk9fIDkOfrXEkjXsLkUqMIy/pJ72FNEMmrZh7t6VHGHXIIsOKAQdEodYINrVI4XFE81v6Vxg16FWY+V706kRwNo3Hraokrg7KwTT3A5FJDAjVcfA+fhS+PR3QAAsy93YeA60nh5mOwXT6XvUzk8mghWHME36XHjUd73Agnco8ryzrakKm5rhJ44mcJuAbA9T0v4b1WMhxryxh5D3yzH0s1gB8K1rNcLxVIJ7rAg289qx7svB+TkTduFKy/bcH51r/h6rjkikDwARv7dPdEVQXzNB3g5c8va6tOO76a+uwYeBB++kT09KWXFo8RBBRrWubWNvP3UzZu6N+VP00L9nonC1nHLkRlY9qsWopUsQelAXDCw260od1866w7XFjzqW+VzYTtC9uqRy4pS4xCaq6OJEMV/0yCqjw33PypXg232tUVicRrNtNz0sdvdRRsFXaLWNpufPL78lw5pPAIS58xzpTEwsTbn0FcZUCJLHwNS0Udrt15Dx91WddWfLTk5aC3abjwQNE2wuE0uq82JFwOQpeaLvEtyHKikbgjUT3rXPqdgPiRSzx3W53PT1qkmqnukbITkerfec87cB7Ll81FYtb78vAVE5gpCMfI2FS80mnnuflVe7RT2hbz2+NbClcWsvuATFW/Yhe7kVUJYmHMEeoNcKaGs+JohVO9wJuLrz9bB9JLWyzJP2U/wsJWcyS91vQ/I1oP0otbK8j/ZT/BwtZm0mx9D8qv6FwFN4pYl2RZetJu06GEvhXgm4YBkvLYKLG26qxLEiwFL5fnUjz8N4ggaMyrZiXQBlULOukBGbUxUAn+SfwpXMsnGIWK8kiFCHUoV9rSRch1ZTa9wbXB3Fc4HIOFI7rNMdba2VjEQSSDz4esiyhQC2y2AsALZxIXOT5y8sksciIrR6LmNy69/V3GJVbSLoBItazrvvR0tl2SrCztqkdnCrqkbUwSMsY0vYXCmSQ3a7HWbk0KELx4k1qJp70z4hoGSrw4kLZXSc9E64tAy0010eum/4gbb1yxT/AAM9nBtfy+VegOwWW8XL42cd86rX8FYhfsrzzliM80aJ7TMqj1YgffXqHs3EcPhkgszFR7drdfCsv8T1sMtNHE49bavzsAdPEK1onPbE7ZO8JPG5NGkbO6KLKSSNuQv0rLezeZjEFg1r6yT/AFWNxb7RWg/SLnBiwWI8CmkEdC9ltf8A4jWCdncfIMQvC5k7joR1vVfgNCyaknJNnEhrSdxAue43Cnx1skUjA7Pa/Y81ukYWO2iJfhcmu5Lsbs2gfzU0j/mY7A1U8T2gm/QvsLbDbz3qGxmPmc2dz6chTFL8NVE52nvaO+58Fd/Lm9yr+ufxQiwe3kHP22rn/wAXqTbit72uKz1Mrdjzv76eQ4FVsG3PW3KrCT4coowQZXOdwA9kClYTchaVluYJIAwZCevIH7akW5XNZ5gsJEdhqv5VJTNKI9KSNa1rP8gb1j6mgjEuwx5Gf5hb7qPJSDa6pSPa3th9UWfSNVrBPDW2xPp1rOewWZ96ZGPeezjzIvqt8b057WSScKRXG+3PnsRVIwmKaNw6mxU3H+PlW7gwqKliDMjtAEkZ3/eqrayf5WqYRoB65FahO4va5I8KLDSDe5t5WO1NsBjNcSvpI1D/AF3pwNRso2B51elo6PZBy45fbVaVrg5ocNCulDcrXHQ7Cu443vcEX8Da/wAas+U5Cpj1MN/0fPzNR+e5aI+Ww6VnWY5FPP0DRqbXIv5XSBK0u2QofEYgkWvYjnt1qNmmJ5sb11LiWvcbHrbkaCkuD3fU9BWup4GwN0AHclE3yT/s+hkclt7D51YBBYVB9lXtJINraR8Qf8TUpisxCm1YfHI5psQMcYvkLAcLJDbnJVvtpiCphjB9uRbnxsR+P2VMyYi3LnVe7W4hWkhLbMsiabeovepGTE6l5G/iKuKegLoImyDT34pmG/TSX5eiZY1iTVc7Uz91U8Tf4f61YAha58KpufzapiP5th+NaGpcI4NkdigYvLswEf5Ze6jaMV00l+g91ciqIgDRZFa/9JmAllyvJOFHJJbC76EZrXhwtr6Qbcj8Kzb/AGDiv/b4j/pS/wD5r1N2Txyw5PhJHvpTCYdjpBJsIk/zc2A5kgAmpLBZ8sr6Ujm03ZRKUOjWl9an9JSCrDvKBdbXuRd9lQ9jdkaLlkxxfaMNCWw00WpNIIaORyzMDojRAVJZiCOvLlXGR9oJpZlWRYwsgxVkUHVG2Dnjw7AvqIk1Fy2wW1rd7nUxmWTxz6eIGuhJUpJIjAkFTZo2U7gkWvScGQQo5dVIY731ybXIZtI1WXWwDPa2si7ajvUddUd2Zz2aZ5Y500uiQuRw5E0mUyhoxrJ4oUw7SqdLXNgLbipXLsnig1cJdOq17ljYLfSi6idKLc2QWVdRsBc0KELxTR0VChCFChQoQpnsdLpxsDc9Lqd/X/GvSgO1ChWQ+KGgdC7f1vZXFD+Ge37LOPpexjcOOEbI41t5kOVX4WJ99NeznZyKCMMAGYjckb/HwoUKtXfyMEgMeRcc7b83K2o2NMznEZgC3LVSf11rWFgPQVB43MCSQVWhQqzwGmic5zi3MK5tbROsgUMxB5AcqWxMKhuQNChTFU5wxRzATaw9Eb07wsxXl9m1SI3FChWUrQBITzTb1RvpFNoxbqQD6c6ztDuKFCtnQkmmhvw/9FZPGD/UdwW3ZHgRwF1d7UAbEbD0qRTIkIuLjyoUKxlfVTNqZLOP1H1Wme9w0KmcCmlFUcgAKie2DEKijkxIOw6WoUKiYT1q+O/EnyJUeL8YKt4TJUJuxJHhy+NSk+DUIQoAFuQo6FXFfW1ElRZzzYEWG7wU8nNUmLFFMRIo5aRb3mnZxBY773FChXp4Y13XIztr3JimcSHX/wAj6qLz/EaljuBcSJv151JLiCG2+FChXRG0EttlZJiJ6d/+vuk8aeo2NUDEyFnYnmST9tChUGt/CYFS44eswdqSoxQoVUrPL2J2D/8AK8D+y4f+ElFlUMkeIeIOnC1yzEaDrJmYyFdeu1g0v83koHnQoUIU/QoUKEIUKFChC//Z"/>
          <p:cNvSpPr>
            <a:spLocks noChangeAspect="1" noChangeArrowheads="1"/>
          </p:cNvSpPr>
          <p:nvPr/>
        </p:nvSpPr>
        <p:spPr bwMode="auto">
          <a:xfrm>
            <a:off x="284285" y="-944563"/>
            <a:ext cx="3244362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76200" y="1225689"/>
            <a:ext cx="87630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Target: </a:t>
            </a:r>
            <a:r>
              <a:rPr lang="en-US" dirty="0"/>
              <a:t>European students starting from an early </a:t>
            </a:r>
            <a:r>
              <a:rPr lang="en-US" dirty="0" smtClean="0"/>
              <a:t>age (primary </a:t>
            </a:r>
            <a:r>
              <a:rPr lang="en-US" dirty="0"/>
              <a:t>and secondary </a:t>
            </a:r>
            <a:r>
              <a:rPr lang="en-US" dirty="0" smtClean="0"/>
              <a:t>education)</a:t>
            </a:r>
          </a:p>
          <a:p>
            <a:endParaRPr lang="en-US" dirty="0"/>
          </a:p>
          <a:p>
            <a:r>
              <a:rPr lang="en-US" dirty="0" smtClean="0"/>
              <a:t>Goal: using </a:t>
            </a:r>
            <a:r>
              <a:rPr lang="en-US" dirty="0"/>
              <a:t>the space context to make the teaching and learning of STEM subjects more </a:t>
            </a:r>
            <a:r>
              <a:rPr lang="en-US" dirty="0" smtClean="0"/>
              <a:t>attractive</a:t>
            </a:r>
          </a:p>
          <a:p>
            <a:endParaRPr lang="en-US" dirty="0"/>
          </a:p>
          <a:p>
            <a:r>
              <a:rPr lang="en-US" dirty="0" smtClean="0"/>
              <a:t>ESERO </a:t>
            </a:r>
            <a:r>
              <a:rPr lang="en-US" dirty="0"/>
              <a:t>offers an annual series of national or regional training sessions for both primary and secondary school </a:t>
            </a:r>
            <a:r>
              <a:rPr lang="en-US" dirty="0" smtClean="0"/>
              <a:t>teachers, offered </a:t>
            </a:r>
            <a:r>
              <a:rPr lang="en-US" dirty="0"/>
              <a:t>in collaboration with national </a:t>
            </a:r>
            <a:r>
              <a:rPr lang="en-US" dirty="0" smtClean="0"/>
              <a:t>partners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Presently located in: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Austria: </a:t>
            </a:r>
            <a:r>
              <a:rPr lang="en-US" dirty="0" err="1" smtClean="0">
                <a:solidFill>
                  <a:srgbClr val="FF0000"/>
                </a:solidFill>
              </a:rPr>
              <a:t>Ars</a:t>
            </a:r>
            <a:r>
              <a:rPr lang="en-US" dirty="0" smtClean="0">
                <a:solidFill>
                  <a:srgbClr val="FF0000"/>
                </a:solidFill>
              </a:rPr>
              <a:t> Electronica Center in Linz</a:t>
            </a:r>
            <a:endParaRPr lang="en-US" b="1" dirty="0" smtClean="0">
              <a:solidFill>
                <a:srgbClr val="FF0000"/>
              </a:solidFill>
            </a:endParaRPr>
          </a:p>
          <a:p>
            <a:r>
              <a:rPr lang="en-US" b="1" dirty="0" smtClean="0">
                <a:solidFill>
                  <a:srgbClr val="FF0000"/>
                </a:solidFill>
              </a:rPr>
              <a:t>Belgium</a:t>
            </a:r>
            <a:r>
              <a:rPr lang="en-US" dirty="0">
                <a:solidFill>
                  <a:srgbClr val="FF0000"/>
                </a:solidFill>
              </a:rPr>
              <a:t>: </a:t>
            </a:r>
            <a:r>
              <a:rPr lang="en-US" dirty="0" smtClean="0">
                <a:solidFill>
                  <a:srgbClr val="FF0000"/>
                </a:solidFill>
              </a:rPr>
              <a:t>Planetarium </a:t>
            </a:r>
            <a:r>
              <a:rPr lang="en-US" dirty="0">
                <a:solidFill>
                  <a:srgbClr val="FF0000"/>
                </a:solidFill>
              </a:rPr>
              <a:t>of the Royal Observatory of Belgium in </a:t>
            </a:r>
            <a:r>
              <a:rPr lang="en-US" dirty="0" smtClean="0">
                <a:solidFill>
                  <a:srgbClr val="FF0000"/>
                </a:solidFill>
              </a:rPr>
              <a:t>Brussels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Czech </a:t>
            </a:r>
            <a:r>
              <a:rPr lang="en-US" b="1" dirty="0">
                <a:solidFill>
                  <a:srgbClr val="FF0000"/>
                </a:solidFill>
              </a:rPr>
              <a:t>Republic</a:t>
            </a:r>
            <a:r>
              <a:rPr lang="en-US" dirty="0">
                <a:solidFill>
                  <a:srgbClr val="FF0000"/>
                </a:solidFill>
              </a:rPr>
              <a:t>: </a:t>
            </a:r>
            <a:r>
              <a:rPr lang="en-US" dirty="0" smtClean="0">
                <a:solidFill>
                  <a:srgbClr val="FF0000"/>
                </a:solidFill>
              </a:rPr>
              <a:t>Prague</a:t>
            </a:r>
            <a:r>
              <a:rPr lang="en-US" dirty="0">
                <a:solidFill>
                  <a:srgbClr val="FF0000"/>
                </a:solidFill>
              </a:rPr>
              <a:t>, </a:t>
            </a:r>
            <a:r>
              <a:rPr lang="en-US" dirty="0" smtClean="0">
                <a:solidFill>
                  <a:srgbClr val="FF0000"/>
                </a:solidFill>
              </a:rPr>
              <a:t>with Charles </a:t>
            </a:r>
            <a:r>
              <a:rPr lang="en-US" dirty="0">
                <a:solidFill>
                  <a:srgbClr val="FF0000"/>
                </a:solidFill>
              </a:rPr>
              <a:t>University of </a:t>
            </a:r>
            <a:r>
              <a:rPr lang="en-US" dirty="0" smtClean="0">
                <a:solidFill>
                  <a:srgbClr val="FF0000"/>
                </a:solidFill>
              </a:rPr>
              <a:t>Prague and others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UK</a:t>
            </a:r>
            <a:r>
              <a:rPr lang="en-US" dirty="0">
                <a:solidFill>
                  <a:srgbClr val="FF0000"/>
                </a:solidFill>
              </a:rPr>
              <a:t>: based at the National STEM Centre in </a:t>
            </a:r>
            <a:r>
              <a:rPr lang="en-US" dirty="0" smtClean="0">
                <a:solidFill>
                  <a:srgbClr val="FF0000"/>
                </a:solidFill>
              </a:rPr>
              <a:t>York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Ireland</a:t>
            </a:r>
            <a:r>
              <a:rPr lang="en-US" dirty="0">
                <a:solidFill>
                  <a:srgbClr val="FF0000"/>
                </a:solidFill>
              </a:rPr>
              <a:t>: </a:t>
            </a:r>
            <a:r>
              <a:rPr lang="en-US" dirty="0" smtClean="0">
                <a:solidFill>
                  <a:srgbClr val="FF0000"/>
                </a:solidFill>
              </a:rPr>
              <a:t>Dublin, with the </a:t>
            </a:r>
            <a:r>
              <a:rPr lang="en-US" dirty="0">
                <a:solidFill>
                  <a:srgbClr val="FF0000"/>
                </a:solidFill>
              </a:rPr>
              <a:t>Science Foundation </a:t>
            </a:r>
            <a:r>
              <a:rPr lang="en-US" dirty="0" smtClean="0">
                <a:solidFill>
                  <a:srgbClr val="FF0000"/>
                </a:solidFill>
              </a:rPr>
              <a:t>Ireland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Netherlands</a:t>
            </a:r>
            <a:r>
              <a:rPr lang="en-US" dirty="0">
                <a:solidFill>
                  <a:srgbClr val="FF0000"/>
                </a:solidFill>
              </a:rPr>
              <a:t>: </a:t>
            </a:r>
            <a:r>
              <a:rPr lang="en-US" dirty="0" smtClean="0">
                <a:solidFill>
                  <a:srgbClr val="FF0000"/>
                </a:solidFill>
              </a:rPr>
              <a:t>at </a:t>
            </a:r>
            <a:r>
              <a:rPr lang="en-US" dirty="0">
                <a:solidFill>
                  <a:srgbClr val="FF0000"/>
                </a:solidFill>
              </a:rPr>
              <a:t>the </a:t>
            </a:r>
            <a:r>
              <a:rPr lang="en-US" dirty="0" err="1">
                <a:solidFill>
                  <a:srgbClr val="FF0000"/>
                </a:solidFill>
              </a:rPr>
              <a:t>Nemo</a:t>
            </a:r>
            <a:r>
              <a:rPr lang="en-US" dirty="0">
                <a:solidFill>
                  <a:srgbClr val="FF0000"/>
                </a:solidFill>
              </a:rPr>
              <a:t> Science Learning Centre in Amsterdam, </a:t>
            </a:r>
          </a:p>
          <a:p>
            <a:r>
              <a:rPr lang="en-US" b="1" dirty="0">
                <a:solidFill>
                  <a:srgbClr val="FF0000"/>
                </a:solidFill>
              </a:rPr>
              <a:t>Nordic ESERO</a:t>
            </a:r>
            <a:r>
              <a:rPr lang="en-US" dirty="0">
                <a:solidFill>
                  <a:srgbClr val="FF0000"/>
                </a:solidFill>
              </a:rPr>
              <a:t>: </a:t>
            </a:r>
            <a:r>
              <a:rPr lang="en-US" dirty="0" smtClean="0">
                <a:solidFill>
                  <a:srgbClr val="FF0000"/>
                </a:solidFill>
              </a:rPr>
              <a:t>Denmark</a:t>
            </a:r>
            <a:r>
              <a:rPr lang="en-US" dirty="0">
                <a:solidFill>
                  <a:srgbClr val="FF0000"/>
                </a:solidFill>
              </a:rPr>
              <a:t>, Finland, Sweden and </a:t>
            </a:r>
            <a:r>
              <a:rPr lang="en-US" dirty="0" smtClean="0">
                <a:solidFill>
                  <a:srgbClr val="FF0000"/>
                </a:solidFill>
              </a:rPr>
              <a:t>Norway (based at NAROM</a:t>
            </a:r>
            <a:r>
              <a:rPr lang="en-US" dirty="0">
                <a:solidFill>
                  <a:srgbClr val="FF0000"/>
                </a:solidFill>
              </a:rPr>
              <a:t>), </a:t>
            </a:r>
            <a:r>
              <a:rPr lang="en-US" b="1" dirty="0" smtClean="0">
                <a:solidFill>
                  <a:srgbClr val="FF0000"/>
                </a:solidFill>
              </a:rPr>
              <a:t>Poland</a:t>
            </a:r>
            <a:r>
              <a:rPr lang="en-US" dirty="0">
                <a:solidFill>
                  <a:srgbClr val="FF0000"/>
                </a:solidFill>
              </a:rPr>
              <a:t>: </a:t>
            </a:r>
            <a:r>
              <a:rPr lang="en-US" dirty="0" smtClean="0">
                <a:solidFill>
                  <a:srgbClr val="FF0000"/>
                </a:solidFill>
              </a:rPr>
              <a:t>in </a:t>
            </a:r>
            <a:r>
              <a:rPr lang="en-US" dirty="0">
                <a:solidFill>
                  <a:srgbClr val="FF0000"/>
                </a:solidFill>
              </a:rPr>
              <a:t>the Copernicus Science Centre in Warsaw, </a:t>
            </a:r>
            <a:endParaRPr lang="en-US" dirty="0" smtClean="0">
              <a:solidFill>
                <a:srgbClr val="FF0000"/>
              </a:solidFill>
            </a:endParaRPr>
          </a:p>
          <a:p>
            <a:r>
              <a:rPr lang="en-US" b="1" dirty="0" smtClean="0">
                <a:solidFill>
                  <a:srgbClr val="FF0000"/>
                </a:solidFill>
              </a:rPr>
              <a:t>Portugal</a:t>
            </a:r>
            <a:r>
              <a:rPr lang="en-US" dirty="0">
                <a:solidFill>
                  <a:srgbClr val="FF0000"/>
                </a:solidFill>
              </a:rPr>
              <a:t>: </a:t>
            </a:r>
            <a:r>
              <a:rPr lang="en-US" dirty="0" smtClean="0">
                <a:solidFill>
                  <a:srgbClr val="FF0000"/>
                </a:solidFill>
              </a:rPr>
              <a:t>in </a:t>
            </a:r>
            <a:r>
              <a:rPr lang="en-US" dirty="0">
                <a:solidFill>
                  <a:srgbClr val="FF0000"/>
                </a:solidFill>
              </a:rPr>
              <a:t>the Knowledge Pavilion, Lisbon, </a:t>
            </a:r>
            <a:endParaRPr lang="en-US" dirty="0" smtClean="0">
              <a:solidFill>
                <a:srgbClr val="FF0000"/>
              </a:solidFill>
            </a:endParaRPr>
          </a:p>
          <a:p>
            <a:r>
              <a:rPr lang="en-US" b="1" dirty="0" smtClean="0">
                <a:solidFill>
                  <a:srgbClr val="FF0000"/>
                </a:solidFill>
              </a:rPr>
              <a:t>Romania</a:t>
            </a:r>
            <a:r>
              <a:rPr lang="en-US" dirty="0">
                <a:solidFill>
                  <a:srgbClr val="FF0000"/>
                </a:solidFill>
              </a:rPr>
              <a:t>: based in the Romanian Space </a:t>
            </a:r>
            <a:r>
              <a:rPr lang="en-US" dirty="0" smtClean="0">
                <a:solidFill>
                  <a:srgbClr val="FF0000"/>
                </a:solidFill>
              </a:rPr>
              <a:t>Agency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81400" y="3736494"/>
            <a:ext cx="4495800" cy="2308322"/>
          </a:xfrm>
          <a:prstGeom prst="rect">
            <a:avLst/>
          </a:prstGeom>
          <a:solidFill>
            <a:srgbClr val="0070C0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2400" dirty="0" smtClean="0">
                <a:solidFill>
                  <a:srgbClr val="FFFFFF"/>
                </a:solidFill>
              </a:rPr>
              <a:t>New ESEROs in preparation:</a:t>
            </a:r>
          </a:p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2400" b="0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</a:rPr>
              <a:t>Germany</a:t>
            </a:r>
          </a:p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2400" dirty="0" smtClean="0">
                <a:solidFill>
                  <a:srgbClr val="FFFFFF"/>
                </a:solidFill>
              </a:rPr>
              <a:t>Hungary</a:t>
            </a:r>
          </a:p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2400" b="0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</a:rPr>
              <a:t>Italy</a:t>
            </a:r>
          </a:p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2400" dirty="0" smtClean="0">
                <a:solidFill>
                  <a:srgbClr val="FFFFFF"/>
                </a:solidFill>
              </a:rPr>
              <a:t>Greece</a:t>
            </a:r>
          </a:p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2400" b="0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</a:rPr>
              <a:t>Spain</a:t>
            </a:r>
            <a:endParaRPr kumimoji="0" lang="en-GB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530940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2974" y="1213223"/>
            <a:ext cx="1277744" cy="2274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7762" name="Rectangle 2"/>
          <p:cNvSpPr>
            <a:spLocks noGrp="1" noChangeArrowheads="1"/>
          </p:cNvSpPr>
          <p:nvPr>
            <p:ph type="title"/>
          </p:nvPr>
        </p:nvSpPr>
        <p:spPr>
          <a:xfrm>
            <a:off x="2338473" y="228600"/>
            <a:ext cx="6105525" cy="584775"/>
          </a:xfrm>
        </p:spPr>
        <p:txBody>
          <a:bodyPr/>
          <a:lstStyle/>
          <a:p>
            <a:pPr algn="l"/>
            <a:r>
              <a:rPr lang="en-GB" sz="3200" dirty="0" err="1" smtClean="0"/>
              <a:t>Proba</a:t>
            </a:r>
            <a:r>
              <a:rPr lang="en-GB" sz="3200" dirty="0" smtClean="0"/>
              <a:t>-V App</a:t>
            </a:r>
            <a:endParaRPr lang="en-GB" sz="3200" dirty="0"/>
          </a:p>
        </p:txBody>
      </p:sp>
      <p:pic>
        <p:nvPicPr>
          <p:cNvPr id="4099" name="Picture 3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944" y="1372205"/>
            <a:ext cx="879399" cy="864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Abgerundetes Rechteck 41"/>
          <p:cNvSpPr/>
          <p:nvPr/>
        </p:nvSpPr>
        <p:spPr>
          <a:xfrm>
            <a:off x="253886" y="2630661"/>
            <a:ext cx="4162247" cy="3785931"/>
          </a:xfrm>
          <a:prstGeom prst="roundRect">
            <a:avLst>
              <a:gd name="adj" fmla="val 2971"/>
            </a:avLst>
          </a:prstGeom>
          <a:solidFill>
            <a:srgbClr val="6CC24A"/>
          </a:solidFill>
          <a:ln w="25400" cap="flat" cmpd="sng" algn="ctr">
            <a:noFill/>
            <a:prstDash val="solid"/>
          </a:ln>
          <a:effectLst>
            <a:outerShdw blurRad="673100" sx="110000" sy="110000" algn="ctr" rotWithShape="0">
              <a:prstClr val="black">
                <a:alpha val="40000"/>
              </a:prstClr>
            </a:outerShdw>
          </a:effectLst>
        </p:spPr>
        <p:txBody>
          <a:bodyPr rtlCol="0" anchor="t"/>
          <a:lstStyle/>
          <a:p>
            <a:pPr marL="342900" indent="-342900" algn="just" defTabSz="914400">
              <a:buFont typeface="Arial" panose="020B0604020202020204" pitchFamily="34" charset="0"/>
              <a:buChar char="•"/>
            </a:pPr>
            <a:r>
              <a:rPr lang="en-GB" sz="1600" kern="0" spc="80" dirty="0" smtClean="0">
                <a:solidFill>
                  <a:sysClr val="window" lastClr="FFFFFF"/>
                </a:solidFill>
                <a:latin typeface="Calibri"/>
              </a:rPr>
              <a:t>Take a picture of a landscape</a:t>
            </a:r>
          </a:p>
          <a:p>
            <a:pPr marL="342900" indent="-342900" algn="just" defTabSz="914400">
              <a:buFont typeface="Arial" panose="020B0604020202020204" pitchFamily="34" charset="0"/>
              <a:buChar char="•"/>
            </a:pPr>
            <a:r>
              <a:rPr lang="en-GB" sz="1600" kern="0" spc="80" dirty="0" smtClean="0">
                <a:solidFill>
                  <a:sysClr val="window" lastClr="FFFFFF"/>
                </a:solidFill>
                <a:latin typeface="Calibri"/>
              </a:rPr>
              <a:t>Associate the vegetation status derived from </a:t>
            </a:r>
            <a:r>
              <a:rPr lang="en-GB" sz="1600" kern="0" spc="80" dirty="0" err="1" smtClean="0">
                <a:solidFill>
                  <a:sysClr val="window" lastClr="FFFFFF"/>
                </a:solidFill>
                <a:latin typeface="Calibri"/>
              </a:rPr>
              <a:t>Proba</a:t>
            </a:r>
            <a:r>
              <a:rPr lang="en-GB" sz="1600" kern="0" spc="80" dirty="0" smtClean="0">
                <a:solidFill>
                  <a:sysClr val="window" lastClr="FFFFFF"/>
                </a:solidFill>
                <a:latin typeface="Calibri"/>
              </a:rPr>
              <a:t>-V NDVI products in your area to the picture</a:t>
            </a:r>
          </a:p>
          <a:p>
            <a:pPr marL="342900" indent="-342900" algn="just" defTabSz="914400">
              <a:buFont typeface="Arial" panose="020B0604020202020204" pitchFamily="34" charset="0"/>
              <a:buChar char="•"/>
            </a:pPr>
            <a:r>
              <a:rPr lang="en-GB" sz="1600" kern="0" spc="80" dirty="0" smtClean="0">
                <a:solidFill>
                  <a:sysClr val="window" lastClr="FFFFFF"/>
                </a:solidFill>
                <a:latin typeface="Calibri"/>
              </a:rPr>
              <a:t>See graphics of the vegetation status evolution during the last 6 months (tap on picture icon or on map)</a:t>
            </a:r>
          </a:p>
          <a:p>
            <a:pPr marL="342900" indent="-342900" algn="just" defTabSz="914400">
              <a:buFont typeface="Arial" panose="020B0604020202020204" pitchFamily="34" charset="0"/>
              <a:buChar char="•"/>
            </a:pPr>
            <a:r>
              <a:rPr lang="en-GB" sz="1600" kern="0" spc="80" dirty="0" smtClean="0">
                <a:solidFill>
                  <a:sysClr val="window" lastClr="FFFFFF"/>
                </a:solidFill>
                <a:latin typeface="Calibri"/>
              </a:rPr>
              <a:t>Build your picture gallery and see all your pictures on the map</a:t>
            </a:r>
          </a:p>
          <a:p>
            <a:pPr marL="342900" indent="-342900" algn="just" defTabSz="914400">
              <a:buFont typeface="Arial" panose="020B0604020202020204" pitchFamily="34" charset="0"/>
              <a:buChar char="•"/>
            </a:pPr>
            <a:r>
              <a:rPr lang="en-GB" sz="1600" kern="0" spc="80" dirty="0" smtClean="0">
                <a:solidFill>
                  <a:sysClr val="window" lastClr="FFFFFF"/>
                </a:solidFill>
                <a:latin typeface="Calibri"/>
              </a:rPr>
              <a:t>Share the pictures on social media</a:t>
            </a:r>
          </a:p>
          <a:p>
            <a:pPr marL="342900" indent="-342900" algn="just" defTabSz="914400">
              <a:buFont typeface="Arial" panose="020B0604020202020204" pitchFamily="34" charset="0"/>
              <a:buChar char="•"/>
            </a:pPr>
            <a:r>
              <a:rPr lang="en-GB" sz="1600" kern="0" spc="80" dirty="0" smtClean="0">
                <a:solidFill>
                  <a:sysClr val="window" lastClr="FFFFFF"/>
                </a:solidFill>
                <a:latin typeface="Calibri"/>
              </a:rPr>
              <a:t>Learn about </a:t>
            </a:r>
            <a:r>
              <a:rPr lang="en-GB" sz="1600" kern="0" spc="80" dirty="0" err="1" smtClean="0">
                <a:solidFill>
                  <a:sysClr val="window" lastClr="FFFFFF"/>
                </a:solidFill>
                <a:latin typeface="Calibri"/>
              </a:rPr>
              <a:t>Proba</a:t>
            </a:r>
            <a:r>
              <a:rPr lang="en-GB" sz="1600" kern="0" spc="80" dirty="0" smtClean="0">
                <a:solidFill>
                  <a:sysClr val="window" lastClr="FFFFFF"/>
                </a:solidFill>
                <a:latin typeface="Calibri"/>
              </a:rPr>
              <a:t>-V, get news and image of the week</a:t>
            </a:r>
          </a:p>
          <a:p>
            <a:pPr marL="342900" indent="-342900" algn="just" defTabSz="914400">
              <a:buFont typeface="Arial" panose="020B0604020202020204" pitchFamily="34" charset="0"/>
              <a:buChar char="•"/>
            </a:pPr>
            <a:r>
              <a:rPr lang="en-GB" sz="1600" kern="0" spc="80" dirty="0" smtClean="0">
                <a:solidFill>
                  <a:sysClr val="window" lastClr="FFFFFF"/>
                </a:solidFill>
                <a:latin typeface="Calibri"/>
              </a:rPr>
              <a:t>UI available in several languages: English, Italian, Portuguese, Dutch, Spanish, German, etc.</a:t>
            </a: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6971" y="2788735"/>
            <a:ext cx="3743747" cy="2052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6534" y="4899566"/>
            <a:ext cx="1000874" cy="178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2975" y="4867048"/>
            <a:ext cx="1040895" cy="1850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5077" y="4867048"/>
            <a:ext cx="894875" cy="1591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4" descr="http://support.peoplehr.com/customer/portal/attachments/478816">
            <a:hlinkClick r:id="rId9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372205"/>
            <a:ext cx="2187390" cy="874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118" y="1450201"/>
            <a:ext cx="2057400" cy="713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818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ChangeArrowheads="1"/>
          </p:cNvSpPr>
          <p:nvPr>
            <p:ph type="title"/>
          </p:nvPr>
        </p:nvSpPr>
        <p:spPr>
          <a:xfrm>
            <a:off x="2338473" y="228600"/>
            <a:ext cx="6105525" cy="584775"/>
          </a:xfrm>
        </p:spPr>
        <p:txBody>
          <a:bodyPr/>
          <a:lstStyle/>
          <a:p>
            <a:pPr algn="l"/>
            <a:r>
              <a:rPr lang="en-GB" sz="3200" dirty="0" err="1" smtClean="0"/>
              <a:t>Proba</a:t>
            </a:r>
            <a:r>
              <a:rPr lang="en-GB" sz="3200" dirty="0" smtClean="0"/>
              <a:t>-V App</a:t>
            </a:r>
            <a:endParaRPr lang="en-GB" sz="3200" dirty="0"/>
          </a:p>
        </p:txBody>
      </p:sp>
      <p:pic>
        <p:nvPicPr>
          <p:cNvPr id="4099" name="Picture 3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944" y="1372205"/>
            <a:ext cx="879399" cy="864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Abgerundetes Rechteck 41"/>
          <p:cNvSpPr/>
          <p:nvPr/>
        </p:nvSpPr>
        <p:spPr>
          <a:xfrm>
            <a:off x="236568" y="2819400"/>
            <a:ext cx="8661514" cy="3402100"/>
          </a:xfrm>
          <a:prstGeom prst="roundRect">
            <a:avLst>
              <a:gd name="adj" fmla="val 2971"/>
            </a:avLst>
          </a:prstGeom>
          <a:solidFill>
            <a:srgbClr val="6CC24A"/>
          </a:solidFill>
          <a:ln w="25400" cap="flat" cmpd="sng" algn="ctr">
            <a:noFill/>
            <a:prstDash val="solid"/>
          </a:ln>
          <a:effectLst>
            <a:outerShdw blurRad="673100" sx="110000" sy="110000" algn="ctr" rotWithShape="0">
              <a:prstClr val="black">
                <a:alpha val="40000"/>
              </a:prstClr>
            </a:outerShdw>
          </a:effectLst>
        </p:spPr>
        <p:txBody>
          <a:bodyPr rtlCol="0" anchor="t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additional vegetation indices: Leaf </a:t>
            </a:r>
            <a:r>
              <a:rPr lang="en-US" sz="2400" dirty="0"/>
              <a:t>Area Index (LAI), Dry Matter Productivity (DMP) and the Land Surface Temperature (LST) </a:t>
            </a:r>
            <a:endParaRPr lang="en-US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v</a:t>
            </a:r>
            <a:r>
              <a:rPr lang="en-US" sz="2400" dirty="0" smtClean="0"/>
              <a:t>isualization of  NDVI</a:t>
            </a:r>
            <a:r>
              <a:rPr lang="en-US" sz="2400" dirty="0"/>
              <a:t>, LAI, </a:t>
            </a:r>
            <a:r>
              <a:rPr lang="en-US" sz="2400" dirty="0" err="1"/>
              <a:t>Corine</a:t>
            </a:r>
            <a:r>
              <a:rPr lang="en-US" sz="2400" dirty="0"/>
              <a:t> land cover and </a:t>
            </a:r>
            <a:r>
              <a:rPr lang="en-US" sz="2400" dirty="0" err="1"/>
              <a:t>Natura</a:t>
            </a:r>
            <a:r>
              <a:rPr lang="en-US" sz="2400" dirty="0"/>
              <a:t> 2000 layers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description</a:t>
            </a:r>
            <a:r>
              <a:rPr lang="en-US" sz="2400" dirty="0"/>
              <a:t> about each </a:t>
            </a:r>
            <a:r>
              <a:rPr lang="en-US" sz="2400" dirty="0" err="1"/>
              <a:t>Natura</a:t>
            </a:r>
            <a:r>
              <a:rPr lang="en-US" sz="2400" dirty="0"/>
              <a:t> 2000 area and its fauna </a:t>
            </a:r>
            <a:endParaRPr lang="en-US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notification </a:t>
            </a:r>
            <a:r>
              <a:rPr lang="en-US" sz="2400" dirty="0"/>
              <a:t>if the user is near a </a:t>
            </a:r>
            <a:r>
              <a:rPr lang="en-US" sz="2400" dirty="0" err="1"/>
              <a:t>Natura</a:t>
            </a:r>
            <a:r>
              <a:rPr lang="en-US" sz="2400" dirty="0"/>
              <a:t> 2000 </a:t>
            </a:r>
            <a:r>
              <a:rPr lang="en-US" sz="2400" dirty="0" smtClean="0"/>
              <a:t>area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social media photo sharing (Facebook</a:t>
            </a:r>
            <a:r>
              <a:rPr lang="en-US" sz="2400" dirty="0"/>
              <a:t>, Twitter and </a:t>
            </a:r>
            <a:r>
              <a:rPr lang="en-US" sz="2400" dirty="0" err="1" smtClean="0"/>
              <a:t>Instagram</a:t>
            </a:r>
            <a:r>
              <a:rPr lang="en-US" sz="2400" dirty="0" smtClean="0"/>
              <a:t>)</a:t>
            </a:r>
            <a:endParaRPr lang="en-US" sz="2400" dirty="0"/>
          </a:p>
        </p:txBody>
      </p:sp>
      <p:sp>
        <p:nvSpPr>
          <p:cNvPr id="14" name="Rectangle 13"/>
          <p:cNvSpPr/>
          <p:nvPr/>
        </p:nvSpPr>
        <p:spPr>
          <a:xfrm rot="-1560000">
            <a:off x="4809374" y="1486518"/>
            <a:ext cx="421140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NEW release soon</a:t>
            </a:r>
            <a:endParaRPr lang="en-US" sz="3600" b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5" name="Picture 14" descr="http://support.peoplehr.com/customer/portal/attachments/478816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372205"/>
            <a:ext cx="2187390" cy="874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118" y="1450201"/>
            <a:ext cx="2057400" cy="713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369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0" y="381000"/>
            <a:ext cx="6105525" cy="427038"/>
          </a:xfrm>
        </p:spPr>
        <p:txBody>
          <a:bodyPr/>
          <a:lstStyle/>
          <a:p>
            <a:pPr algn="l"/>
            <a:r>
              <a:rPr lang="en-GB" dirty="0" smtClean="0"/>
              <a:t>Prototype Apps (not online)</a:t>
            </a:r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-13856" y="1143000"/>
            <a:ext cx="3061855" cy="5715000"/>
          </a:xfrm>
          <a:prstGeom prst="rect">
            <a:avLst/>
          </a:prstGeom>
          <a:solidFill>
            <a:srgbClr val="FFFFFF"/>
          </a:solidFill>
          <a:ln w="25400" cap="flat">
            <a:solidFill>
              <a:schemeClr val="tx1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spc="0" normalizeH="0" baseline="0" dirty="0">
              <a:ln>
                <a:noFill/>
              </a:ln>
              <a:solidFill>
                <a:srgbClr val="002569"/>
              </a:solidFill>
              <a:effectLst/>
              <a:uFillTx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034145" y="1143000"/>
            <a:ext cx="3214255" cy="5715000"/>
          </a:xfrm>
          <a:prstGeom prst="rect">
            <a:avLst/>
          </a:prstGeom>
          <a:solidFill>
            <a:srgbClr val="FFFFFF"/>
          </a:solidFill>
          <a:ln w="25400" cap="flat">
            <a:solidFill>
              <a:schemeClr val="tx1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spc="0" normalizeH="0" baseline="0">
              <a:ln>
                <a:noFill/>
              </a:ln>
              <a:solidFill>
                <a:srgbClr val="002569"/>
              </a:solidFill>
              <a:effectLst/>
              <a:uFillTx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096000" y="1143000"/>
            <a:ext cx="3048000" cy="5715000"/>
          </a:xfrm>
          <a:prstGeom prst="rect">
            <a:avLst/>
          </a:prstGeom>
          <a:solidFill>
            <a:srgbClr val="FFFFFF"/>
          </a:solidFill>
          <a:ln w="25400" cap="flat">
            <a:solidFill>
              <a:schemeClr val="tx1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spc="0" normalizeH="0" baseline="0">
              <a:ln>
                <a:noFill/>
              </a:ln>
              <a:solidFill>
                <a:srgbClr val="002569"/>
              </a:solidFill>
              <a:effectLst/>
              <a:uFillTx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1143000"/>
            <a:ext cx="3034145" cy="430885"/>
          </a:xfrm>
          <a:prstGeom prst="rect">
            <a:avLst/>
          </a:prstGeom>
          <a:solidFill>
            <a:schemeClr val="accent4">
              <a:lumMod val="25000"/>
              <a:lumOff val="75000"/>
            </a:schemeClr>
          </a:solidFill>
          <a:ln w="12700" cap="flat">
            <a:solidFill>
              <a:schemeClr val="accent4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2200" b="0" i="0" u="none" strike="noStrike" cap="none" spc="0" normalizeH="0" baseline="0" dirty="0" smtClean="0">
                <a:ln>
                  <a:noFill/>
                </a:ln>
                <a:solidFill>
                  <a:srgbClr val="002569"/>
                </a:solidFill>
                <a:effectLst/>
                <a:uFillTx/>
              </a:rPr>
              <a:t>EDUCATIONAL</a:t>
            </a:r>
            <a:r>
              <a:rPr kumimoji="0" lang="en-GB" sz="2200" b="0" i="0" u="none" strike="noStrike" cap="none" spc="0" normalizeH="0" dirty="0" smtClean="0">
                <a:ln>
                  <a:noFill/>
                </a:ln>
                <a:solidFill>
                  <a:srgbClr val="002569"/>
                </a:solidFill>
                <a:effectLst/>
                <a:uFillTx/>
              </a:rPr>
              <a:t> App</a:t>
            </a:r>
            <a:endParaRPr kumimoji="0" lang="en-GB" sz="2200" b="0" i="0" u="none" strike="noStrike" cap="none" spc="0" normalizeH="0" baseline="0" dirty="0">
              <a:ln>
                <a:noFill/>
              </a:ln>
              <a:solidFill>
                <a:srgbClr val="002569"/>
              </a:solidFill>
              <a:effectLst/>
              <a:uFillTx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34145" y="1143000"/>
            <a:ext cx="3061855" cy="430885"/>
          </a:xfrm>
          <a:prstGeom prst="rect">
            <a:avLst/>
          </a:prstGeom>
          <a:solidFill>
            <a:schemeClr val="accent4">
              <a:lumMod val="25000"/>
              <a:lumOff val="75000"/>
            </a:schemeClr>
          </a:solidFill>
          <a:ln w="127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2200" b="0" i="0" u="none" strike="noStrike" cap="none" spc="0" normalizeH="0" baseline="0" dirty="0" smtClean="0">
                <a:ln>
                  <a:noFill/>
                </a:ln>
                <a:solidFill>
                  <a:srgbClr val="002569"/>
                </a:solidFill>
                <a:effectLst/>
                <a:uFillTx/>
              </a:rPr>
              <a:t>PDGS App</a:t>
            </a:r>
            <a:endParaRPr kumimoji="0" lang="en-GB" sz="2200" b="0" i="0" u="none" strike="noStrike" cap="none" spc="0" normalizeH="0" baseline="0" dirty="0">
              <a:ln>
                <a:noFill/>
              </a:ln>
              <a:solidFill>
                <a:srgbClr val="002569"/>
              </a:solidFill>
              <a:effectLst/>
              <a:uFillTx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96000" y="1143000"/>
            <a:ext cx="3034145" cy="430885"/>
          </a:xfrm>
          <a:prstGeom prst="rect">
            <a:avLst/>
          </a:prstGeom>
          <a:solidFill>
            <a:schemeClr val="accent4">
              <a:lumMod val="25000"/>
              <a:lumOff val="75000"/>
            </a:schemeClr>
          </a:solidFill>
          <a:ln w="127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2200" b="0" i="0" u="none" strike="noStrike" cap="none" spc="0" normalizeH="0" baseline="0" dirty="0" smtClean="0">
                <a:ln>
                  <a:noFill/>
                </a:ln>
                <a:solidFill>
                  <a:srgbClr val="002569"/>
                </a:solidFill>
                <a:effectLst/>
                <a:uFillTx/>
              </a:rPr>
              <a:t>NRT App</a:t>
            </a:r>
            <a:endParaRPr kumimoji="0" lang="en-GB" sz="2200" b="0" i="0" u="none" strike="noStrike" cap="none" spc="0" normalizeH="0" baseline="0" dirty="0">
              <a:ln>
                <a:noFill/>
              </a:ln>
              <a:solidFill>
                <a:srgbClr val="002569"/>
              </a:solidFill>
              <a:effectLst/>
              <a:uFillTx/>
            </a:endParaRPr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>
          <a:xfrm>
            <a:off x="3464" y="1573885"/>
            <a:ext cx="3023754" cy="1926147"/>
          </a:xfrm>
          <a:prstGeom prst="rect">
            <a:avLst/>
          </a:prstGeom>
          <a:solidFill>
            <a:srgbClr val="009FDF"/>
          </a:solidFill>
          <a:ln w="25400" cap="flat" cmpd="sng" algn="ctr">
            <a:noFill/>
            <a:prstDash val="solid"/>
          </a:ln>
          <a:effectLst>
            <a:outerShdw blurRad="774700" dist="38100" dir="10800000" sx="111000" sy="111000" algn="r" rotWithShape="0">
              <a:prstClr val="black">
                <a:alpha val="40000"/>
              </a:prstClr>
            </a:outerShdw>
          </a:effectLst>
        </p:spPr>
        <p:txBody>
          <a:bodyPr rtlCol="0" anchor="t"/>
          <a:lstStyle>
            <a:lvl1pPr marL="342900" indent="-342900" algn="just" defTabSz="914400">
              <a:buFont typeface="Arial" panose="020B0604020202020204" pitchFamily="34" charset="0"/>
              <a:buChar char="•"/>
              <a:defRPr sz="2000" kern="0">
                <a:solidFill>
                  <a:sysClr val="window" lastClr="FFFFFF"/>
                </a:solidFill>
                <a:latin typeface="Calibri"/>
              </a:defRPr>
            </a:lvl1pPr>
          </a:lstStyle>
          <a:p>
            <a:pPr algn="l"/>
            <a:r>
              <a:rPr lang="en-GB" dirty="0" smtClean="0"/>
              <a:t>Presentation </a:t>
            </a:r>
            <a:r>
              <a:rPr lang="en-GB" dirty="0"/>
              <a:t>tool </a:t>
            </a:r>
            <a:endParaRPr lang="en-GB" dirty="0" smtClean="0"/>
          </a:p>
          <a:p>
            <a:pPr algn="l"/>
            <a:r>
              <a:rPr lang="en-GB" dirty="0" smtClean="0"/>
              <a:t>support </a:t>
            </a:r>
            <a:r>
              <a:rPr lang="en-GB" dirty="0"/>
              <a:t>to school or </a:t>
            </a:r>
            <a:r>
              <a:rPr lang="en-GB" dirty="0" smtClean="0"/>
              <a:t>educational labs</a:t>
            </a:r>
            <a:endParaRPr lang="en-GB" dirty="0"/>
          </a:p>
        </p:txBody>
      </p:sp>
      <p:pic>
        <p:nvPicPr>
          <p:cNvPr id="13" name="Picture 3" descr="R:\Solenix Backup\Frame Contract for Fast Prototyping\MS4 meeting (Third Quarterly Review)\Screenshots for Presentation\iOS Simulator Screen Shot Jul 1, 2015, 6.59.01 PM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174" y="2667000"/>
            <a:ext cx="3034145" cy="2275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3"/>
          <p:cNvSpPr txBox="1">
            <a:spLocks noChangeArrowheads="1"/>
          </p:cNvSpPr>
          <p:nvPr/>
        </p:nvSpPr>
        <p:spPr>
          <a:xfrm>
            <a:off x="3027219" y="1921227"/>
            <a:ext cx="3078098" cy="2532284"/>
          </a:xfrm>
          <a:prstGeom prst="rect">
            <a:avLst/>
          </a:prstGeom>
          <a:solidFill>
            <a:srgbClr val="009FDF"/>
          </a:solidFill>
          <a:ln w="25400" cap="flat" cmpd="sng" algn="ctr">
            <a:noFill/>
            <a:prstDash val="solid"/>
          </a:ln>
          <a:effectLst>
            <a:outerShdw blurRad="774700" dist="38100" dir="10800000" sx="111000" sy="111000" algn="r" rotWithShape="0">
              <a:prstClr val="black">
                <a:alpha val="40000"/>
              </a:prstClr>
            </a:outerShdw>
          </a:effectLst>
        </p:spPr>
        <p:txBody>
          <a:bodyPr rtlCol="0" anchor="t"/>
          <a:lstStyle>
            <a:lvl1pPr marL="342900" indent="-342900" algn="just" defTabSz="914400">
              <a:buFont typeface="Arial" panose="020B0604020202020204" pitchFamily="34" charset="0"/>
              <a:buChar char="•"/>
              <a:defRPr sz="2000" kern="0">
                <a:solidFill>
                  <a:sysClr val="window" lastClr="FFFFFF"/>
                </a:solidFill>
                <a:latin typeface="Calibri"/>
              </a:defRPr>
            </a:lvl1pPr>
          </a:lstStyle>
          <a:p>
            <a:pPr algn="l"/>
            <a:r>
              <a:rPr lang="en-GB" dirty="0"/>
              <a:t>Tool to learn about the Lifecycle of an EO Mission, from User Needs Definition, to Planning, Acquisition, Archiving, Dissemination and Exploitation</a:t>
            </a:r>
          </a:p>
        </p:txBody>
      </p:sp>
      <p:grpSp>
        <p:nvGrpSpPr>
          <p:cNvPr id="17" name="Gruppo 14"/>
          <p:cNvGrpSpPr>
            <a:grpSpLocks/>
          </p:cNvGrpSpPr>
          <p:nvPr/>
        </p:nvGrpSpPr>
        <p:grpSpPr>
          <a:xfrm>
            <a:off x="3047999" y="4453511"/>
            <a:ext cx="3048001" cy="2275608"/>
            <a:chOff x="13390451" y="16103422"/>
            <a:chExt cx="6241954" cy="4211498"/>
          </a:xfrm>
          <a:effectLst/>
        </p:grpSpPr>
        <p:pic>
          <p:nvPicPr>
            <p:cNvPr id="18" name="Immagine 49" descr="iPad_landscape.jp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90451" y="16103422"/>
              <a:ext cx="6241954" cy="4211498"/>
            </a:xfrm>
            <a:prstGeom prst="rect">
              <a:avLst/>
            </a:prstGeom>
          </p:spPr>
        </p:pic>
        <p:pic>
          <p:nvPicPr>
            <p:cNvPr id="19" name="Picture 20" descr="E:\Solenix Backup\Frame Contract for Fast Prototyping\MS4 meeting (Third Quarterly Review)\Screenshots for Presentation\IMG_0036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77774" y="16292932"/>
              <a:ext cx="5105469" cy="38291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0" name="Rectangle 19"/>
          <p:cNvSpPr/>
          <p:nvPr/>
        </p:nvSpPr>
        <p:spPr>
          <a:xfrm>
            <a:off x="6104659" y="1593576"/>
            <a:ext cx="3030681" cy="2308324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pPr marL="342900" indent="-342900" algn="l" defTabSz="914400">
              <a:buFont typeface="Arial" panose="020B0604020202020204" pitchFamily="34" charset="0"/>
              <a:buChar char="•"/>
            </a:pPr>
            <a:r>
              <a:rPr lang="en-GB" spc="80" dirty="0">
                <a:solidFill>
                  <a:sysClr val="window" lastClr="FFFFFF"/>
                </a:solidFill>
                <a:latin typeface="Calibri"/>
              </a:rPr>
              <a:t>EO satellite images within 1 minute from acquisition on the palm of your hand!</a:t>
            </a:r>
          </a:p>
          <a:p>
            <a:pPr marL="342900" indent="-342900" algn="l" defTabSz="914400">
              <a:buFont typeface="Arial" panose="020B0604020202020204" pitchFamily="34" charset="0"/>
              <a:buChar char="•"/>
            </a:pPr>
            <a:r>
              <a:rPr lang="en-GB" spc="80" dirty="0" smtClean="0">
                <a:solidFill>
                  <a:sysClr val="window" lastClr="FFFFFF"/>
                </a:solidFill>
                <a:latin typeface="Calibri"/>
              </a:rPr>
              <a:t>Alerts </a:t>
            </a:r>
            <a:r>
              <a:rPr lang="en-GB" spc="80" dirty="0">
                <a:solidFill>
                  <a:sysClr val="window" lastClr="FFFFFF"/>
                </a:solidFill>
                <a:latin typeface="Calibri"/>
              </a:rPr>
              <a:t>when satellite is passing over you</a:t>
            </a:r>
          </a:p>
          <a:p>
            <a:pPr marL="342900" indent="-342900" algn="l" defTabSz="914400">
              <a:buFont typeface="Arial" panose="020B0604020202020204" pitchFamily="34" charset="0"/>
              <a:buChar char="•"/>
            </a:pPr>
            <a:r>
              <a:rPr lang="en-GB" spc="80" dirty="0">
                <a:solidFill>
                  <a:sysClr val="window" lastClr="FFFFFF"/>
                </a:solidFill>
                <a:latin typeface="Calibri"/>
              </a:rPr>
              <a:t>Landsat-8 OLI data </a:t>
            </a:r>
            <a:r>
              <a:rPr lang="en-GB" spc="80" dirty="0" smtClean="0">
                <a:solidFill>
                  <a:sysClr val="window" lastClr="FFFFFF"/>
                </a:solidFill>
                <a:latin typeface="Calibri"/>
              </a:rPr>
              <a:t>available</a:t>
            </a:r>
            <a:endParaRPr lang="en-GB" spc="80" dirty="0">
              <a:solidFill>
                <a:sysClr val="window" lastClr="FFFFFF"/>
              </a:solidFill>
              <a:latin typeface="Calibri"/>
            </a:endParaRPr>
          </a:p>
        </p:txBody>
      </p:sp>
      <p:pic>
        <p:nvPicPr>
          <p:cNvPr id="21" name="Picture 2" descr="R:\Solenix Backup\Frame Contract for Fast Prototyping\MS4 meeting (Third Quarterly Review)\Screenshots for Presentation\device-2015-07-05-193546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9074" y="3867264"/>
            <a:ext cx="3078297" cy="1923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6328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ChangeArrowheads="1"/>
          </p:cNvSpPr>
          <p:nvPr>
            <p:ph type="title"/>
          </p:nvPr>
        </p:nvSpPr>
        <p:spPr>
          <a:xfrm>
            <a:off x="625475" y="302133"/>
            <a:ext cx="6105525" cy="584775"/>
          </a:xfrm>
        </p:spPr>
        <p:txBody>
          <a:bodyPr/>
          <a:lstStyle/>
          <a:p>
            <a:r>
              <a:rPr lang="en-GB" sz="3200" dirty="0" smtClean="0"/>
              <a:t>Educational App for EO</a:t>
            </a:r>
            <a:endParaRPr lang="en-GB" sz="3200" dirty="0"/>
          </a:p>
        </p:txBody>
      </p:sp>
      <p:sp>
        <p:nvSpPr>
          <p:cNvPr id="1177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304032"/>
            <a:ext cx="4269815" cy="431800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GB" dirty="0" smtClean="0"/>
              <a:t>For </a:t>
            </a:r>
            <a:r>
              <a:rPr lang="en-GB" dirty="0" err="1" smtClean="0"/>
              <a:t>iOS</a:t>
            </a:r>
            <a:r>
              <a:rPr lang="en-GB" dirty="0" smtClean="0"/>
              <a:t> tablets (</a:t>
            </a:r>
            <a:r>
              <a:rPr lang="en-GB" dirty="0" err="1" smtClean="0"/>
              <a:t>iPad</a:t>
            </a:r>
            <a:r>
              <a:rPr lang="en-GB" dirty="0" smtClean="0"/>
              <a:t>, </a:t>
            </a:r>
            <a:r>
              <a:rPr lang="en-GB" dirty="0" err="1" smtClean="0"/>
              <a:t>iPad</a:t>
            </a:r>
            <a:r>
              <a:rPr lang="en-GB" dirty="0" smtClean="0"/>
              <a:t> mini)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 smtClean="0"/>
              <a:t>Can be used as presentation tool and as support to school or educational labs/classes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 smtClean="0"/>
              <a:t>Not on online stores at the moment</a:t>
            </a:r>
            <a:endParaRPr lang="en-GB" dirty="0"/>
          </a:p>
        </p:txBody>
      </p:sp>
      <p:pic>
        <p:nvPicPr>
          <p:cNvPr id="2050" name="Picture 2" descr="R:\Solenix Backup\Frame Contract for Fast Prototyping\MS4 meeting (Third Quarterly Review)\Screenshots for Presentation\iOS Simulator Screen Shot Jul 1, 2015, 6.55.59 PM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4114800"/>
            <a:ext cx="3259942" cy="2444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R:\Solenix Backup\Frame Contract for Fast Prototyping\MS4 meeting (Third Quarterly Review)\Screenshots for Presentation\iOS Simulator Screen Shot Jul 1, 2015, 6.59.01 PM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7799" y="4114800"/>
            <a:ext cx="3283775" cy="2462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R:\Solenix Backup\Frame Contract for Fast Prototyping\MS4 meeting (Third Quarterly Review)\Screenshots for Presentation\iOS Simulator Screen Shot Jul 1, 2015, 6.59.27 PM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5117" y="1279787"/>
            <a:ext cx="3358557" cy="2518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456558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ChangeArrowheads="1"/>
          </p:cNvSpPr>
          <p:nvPr>
            <p:ph type="title"/>
          </p:nvPr>
        </p:nvSpPr>
        <p:spPr>
          <a:xfrm>
            <a:off x="1057275" y="302133"/>
            <a:ext cx="6105525" cy="584775"/>
          </a:xfrm>
        </p:spPr>
        <p:txBody>
          <a:bodyPr/>
          <a:lstStyle/>
          <a:p>
            <a:r>
              <a:rPr lang="en-GB" sz="3200" dirty="0" smtClean="0"/>
              <a:t>EO Missions (PDGS) App</a:t>
            </a:r>
            <a:endParaRPr lang="en-GB" sz="3200" dirty="0"/>
          </a:p>
        </p:txBody>
      </p:sp>
      <p:sp>
        <p:nvSpPr>
          <p:cNvPr id="1177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5950" y="1673225"/>
            <a:ext cx="3959663" cy="4318000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For </a:t>
            </a:r>
            <a:r>
              <a:rPr lang="en-GB" dirty="0" err="1" smtClean="0"/>
              <a:t>iOS</a:t>
            </a:r>
            <a:r>
              <a:rPr lang="en-GB" dirty="0" smtClean="0"/>
              <a:t> tablets (</a:t>
            </a:r>
            <a:r>
              <a:rPr lang="en-GB" dirty="0" err="1" smtClean="0"/>
              <a:t>iPad</a:t>
            </a:r>
            <a:r>
              <a:rPr lang="en-GB" dirty="0" smtClean="0"/>
              <a:t>, </a:t>
            </a:r>
            <a:r>
              <a:rPr lang="en-GB" dirty="0" err="1" smtClean="0"/>
              <a:t>iPad</a:t>
            </a:r>
            <a:r>
              <a:rPr lang="en-GB" dirty="0" smtClean="0"/>
              <a:t> mini)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Used for ESRIN visits, not planned for online stores</a:t>
            </a:r>
            <a:endParaRPr lang="en-GB" dirty="0"/>
          </a:p>
        </p:txBody>
      </p:sp>
      <p:sp>
        <p:nvSpPr>
          <p:cNvPr id="4" name="Abgerundetes Rechteck 38"/>
          <p:cNvSpPr/>
          <p:nvPr/>
        </p:nvSpPr>
        <p:spPr>
          <a:xfrm>
            <a:off x="524713" y="4618575"/>
            <a:ext cx="3294251" cy="1889821"/>
          </a:xfrm>
          <a:prstGeom prst="roundRect">
            <a:avLst>
              <a:gd name="adj" fmla="val 2971"/>
            </a:avLst>
          </a:prstGeom>
          <a:solidFill>
            <a:srgbClr val="009FDF"/>
          </a:solidFill>
          <a:ln w="25400" cap="flat" cmpd="sng" algn="ctr">
            <a:noFill/>
            <a:prstDash val="solid"/>
          </a:ln>
          <a:effectLst>
            <a:outerShdw blurRad="774700" dist="38100" dir="10800000" sx="111000" sy="111000" algn="r" rotWithShape="0">
              <a:prstClr val="black">
                <a:alpha val="40000"/>
              </a:prstClr>
            </a:outerShdw>
          </a:effectLst>
        </p:spPr>
        <p:txBody>
          <a:bodyPr rtlCol="0" anchor="t"/>
          <a:lstStyle/>
          <a:p>
            <a:pPr marL="342900" indent="-342900" algn="just" defTabSz="914400">
              <a:buFont typeface="Arial" panose="020B0604020202020204" pitchFamily="34" charset="0"/>
              <a:buChar char="•"/>
            </a:pPr>
            <a:r>
              <a:rPr lang="en-GB" sz="2000" kern="0" dirty="0" smtClean="0">
                <a:solidFill>
                  <a:sysClr val="window" lastClr="FFFFFF"/>
                </a:solidFill>
                <a:latin typeface="Calibri"/>
              </a:rPr>
              <a:t>Learn about the Lifecycle of an EO Mission, from User Needs Definition, to Planning, Acquisition, Archiving, Dissemination and Exploitation</a:t>
            </a:r>
          </a:p>
        </p:txBody>
      </p:sp>
      <p:grpSp>
        <p:nvGrpSpPr>
          <p:cNvPr id="5" name="Gruppo 14"/>
          <p:cNvGrpSpPr>
            <a:grpSpLocks/>
          </p:cNvGrpSpPr>
          <p:nvPr/>
        </p:nvGrpSpPr>
        <p:grpSpPr>
          <a:xfrm>
            <a:off x="4575613" y="3924816"/>
            <a:ext cx="3832458" cy="2467526"/>
            <a:chOff x="13390451" y="16103422"/>
            <a:chExt cx="6241954" cy="4211498"/>
          </a:xfrm>
          <a:effectLst/>
        </p:grpSpPr>
        <p:pic>
          <p:nvPicPr>
            <p:cNvPr id="6" name="Immagine 49" descr="iPad_landscape.jp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90451" y="16103422"/>
              <a:ext cx="6241954" cy="4211498"/>
            </a:xfrm>
            <a:prstGeom prst="rect">
              <a:avLst/>
            </a:prstGeom>
          </p:spPr>
        </p:pic>
        <p:pic>
          <p:nvPicPr>
            <p:cNvPr id="7" name="Picture 20" descr="E:\Solenix Backup\Frame Contract for Fast Prototyping\MS4 meeting (Third Quarterly Review)\Screenshots for Presentation\IMG_0036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77774" y="16292932"/>
              <a:ext cx="5105469" cy="38291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Gruppo 13"/>
          <p:cNvGrpSpPr/>
          <p:nvPr/>
        </p:nvGrpSpPr>
        <p:grpSpPr>
          <a:xfrm>
            <a:off x="5154705" y="1334095"/>
            <a:ext cx="3681751" cy="2359364"/>
            <a:chOff x="13390451" y="15618834"/>
            <a:chExt cx="6241954" cy="4211498"/>
          </a:xfrm>
          <a:effectLst/>
        </p:grpSpPr>
        <p:pic>
          <p:nvPicPr>
            <p:cNvPr id="9" name="Immagine 50" descr="iPad_landscape.jp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90451" y="15618834"/>
              <a:ext cx="6241954" cy="4211498"/>
            </a:xfrm>
            <a:prstGeom prst="rect">
              <a:avLst/>
            </a:prstGeom>
          </p:spPr>
        </p:pic>
        <p:pic>
          <p:nvPicPr>
            <p:cNvPr id="10" name="Picture 22" descr="E:\Solenix Backup\Frame Contract for Fast Prototyping\MS4 meeting (Third Quarterly Review)\Screenshots for Presentation\IMG_0049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25278" y="15825662"/>
              <a:ext cx="5057965" cy="37934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122" name="Picture 2" descr="R:\Solenix Backup\Frame Contract for Fast Prototyping\PDGS Video App design assets\esa-pdgs-final-data\assets\launcher-icons\App Icon [Rounded]\iTunesArtwork@2x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8673" y="2739580"/>
            <a:ext cx="953879" cy="953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169090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ChangeArrowheads="1"/>
          </p:cNvSpPr>
          <p:nvPr>
            <p:ph type="title"/>
          </p:nvPr>
        </p:nvSpPr>
        <p:spPr>
          <a:xfrm>
            <a:off x="625475" y="302133"/>
            <a:ext cx="6105525" cy="584775"/>
          </a:xfrm>
        </p:spPr>
        <p:txBody>
          <a:bodyPr/>
          <a:lstStyle/>
          <a:p>
            <a:r>
              <a:rPr lang="en-GB" sz="3200" dirty="0" smtClean="0"/>
              <a:t>NRT Image Viewing App</a:t>
            </a:r>
            <a:endParaRPr lang="en-GB" sz="3200" dirty="0"/>
          </a:p>
        </p:txBody>
      </p:sp>
      <p:sp>
        <p:nvSpPr>
          <p:cNvPr id="1177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5950" y="1673225"/>
            <a:ext cx="4413250" cy="4318000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For Android Tablets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Planned to be on Google Play in the next few months</a:t>
            </a:r>
            <a:endParaRPr lang="en-GB" dirty="0"/>
          </a:p>
        </p:txBody>
      </p:sp>
      <p:pic>
        <p:nvPicPr>
          <p:cNvPr id="4" name="Picture 2" descr="R:\Solenix Backup\Frame Contract for Fast Prototyping\MS4 meeting (Third Quarterly Review)\Screenshots for Presentation\device-2015-07-05-193546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5860" y="1470211"/>
            <a:ext cx="3700632" cy="2312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R:\Solenix Backup\Frame Contract for Fast Prototyping\MS4 meeting (Third Quarterly Review)\Screenshots for Presentation\device-2015-07-05-19362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6776" y="3953344"/>
            <a:ext cx="3714188" cy="2321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bgerundetes Rechteck 41"/>
          <p:cNvSpPr/>
          <p:nvPr/>
        </p:nvSpPr>
        <p:spPr>
          <a:xfrm>
            <a:off x="838200" y="3581400"/>
            <a:ext cx="3290048" cy="2575676"/>
          </a:xfrm>
          <a:prstGeom prst="roundRect">
            <a:avLst>
              <a:gd name="adj" fmla="val 2971"/>
            </a:avLst>
          </a:prstGeom>
          <a:solidFill>
            <a:srgbClr val="6CC24A"/>
          </a:solidFill>
          <a:ln w="25400" cap="flat" cmpd="sng" algn="ctr">
            <a:noFill/>
            <a:prstDash val="solid"/>
          </a:ln>
          <a:effectLst>
            <a:outerShdw blurRad="673100" sx="110000" sy="110000" algn="ctr" rotWithShape="0">
              <a:prstClr val="black">
                <a:alpha val="40000"/>
              </a:prstClr>
            </a:outerShdw>
          </a:effectLst>
        </p:spPr>
        <p:txBody>
          <a:bodyPr rtlCol="0" anchor="t"/>
          <a:lstStyle/>
          <a:p>
            <a:pPr marL="342900" indent="-342900" algn="just" defTabSz="914400">
              <a:buFont typeface="Arial" panose="020B0604020202020204" pitchFamily="34" charset="0"/>
              <a:buChar char="•"/>
            </a:pPr>
            <a:r>
              <a:rPr lang="en-GB" sz="1600" kern="0" spc="80" dirty="0">
                <a:solidFill>
                  <a:sysClr val="window" lastClr="FFFFFF"/>
                </a:solidFill>
                <a:latin typeface="Calibri"/>
              </a:rPr>
              <a:t>EO satellite images within 1 minute from acquisition on the palm of your hand!</a:t>
            </a:r>
          </a:p>
          <a:p>
            <a:pPr marL="342900" indent="-342900" algn="just" defTabSz="914400">
              <a:buFont typeface="Arial" panose="020B0604020202020204" pitchFamily="34" charset="0"/>
              <a:buChar char="•"/>
            </a:pPr>
            <a:r>
              <a:rPr lang="en-GB" sz="1600" kern="0" spc="80" dirty="0">
                <a:solidFill>
                  <a:sysClr val="window" lastClr="FFFFFF"/>
                </a:solidFill>
                <a:latin typeface="Calibri"/>
              </a:rPr>
              <a:t>Move easily between past acquisitions</a:t>
            </a:r>
          </a:p>
          <a:p>
            <a:pPr marL="342900" indent="-342900" algn="just" defTabSz="914400">
              <a:buFont typeface="Arial" panose="020B0604020202020204" pitchFamily="34" charset="0"/>
              <a:buChar char="•"/>
            </a:pPr>
            <a:r>
              <a:rPr lang="en-GB" sz="1600" kern="0" spc="80" dirty="0">
                <a:solidFill>
                  <a:sysClr val="window" lastClr="FFFFFF"/>
                </a:solidFill>
                <a:latin typeface="Calibri"/>
              </a:rPr>
              <a:t>Receive alerts when satellite is passing over you</a:t>
            </a:r>
          </a:p>
          <a:p>
            <a:pPr marL="342900" indent="-342900" algn="just" defTabSz="914400">
              <a:buFont typeface="Arial" panose="020B0604020202020204" pitchFamily="34" charset="0"/>
              <a:buChar char="•"/>
            </a:pPr>
            <a:r>
              <a:rPr lang="en-GB" sz="1600" kern="0" spc="80" dirty="0">
                <a:solidFill>
                  <a:sysClr val="window" lastClr="FFFFFF"/>
                </a:solidFill>
                <a:latin typeface="Calibri"/>
              </a:rPr>
              <a:t>Landsat-8 OLI </a:t>
            </a:r>
            <a:r>
              <a:rPr lang="en-GB" sz="1600" kern="0" spc="80" dirty="0" smtClean="0">
                <a:solidFill>
                  <a:sysClr val="window" lastClr="FFFFFF"/>
                </a:solidFill>
                <a:latin typeface="Calibri"/>
              </a:rPr>
              <a:t>data available. Sentinel-2, </a:t>
            </a:r>
            <a:r>
              <a:rPr lang="en-GB" sz="1600" kern="0" spc="80" dirty="0" err="1" smtClean="0">
                <a:solidFill>
                  <a:sysClr val="window" lastClr="FFFFFF"/>
                </a:solidFill>
                <a:latin typeface="Calibri"/>
              </a:rPr>
              <a:t>Proba</a:t>
            </a:r>
            <a:r>
              <a:rPr lang="en-GB" sz="1600" kern="0" spc="80" dirty="0" smtClean="0">
                <a:solidFill>
                  <a:sysClr val="window" lastClr="FFFFFF"/>
                </a:solidFill>
                <a:latin typeface="Calibri"/>
              </a:rPr>
              <a:t>-V </a:t>
            </a:r>
            <a:r>
              <a:rPr lang="en-GB" sz="1600" kern="0" spc="80" dirty="0">
                <a:solidFill>
                  <a:sysClr val="window" lastClr="FFFFFF"/>
                </a:solidFill>
                <a:latin typeface="Calibri"/>
              </a:rPr>
              <a:t>coming soon</a:t>
            </a:r>
          </a:p>
        </p:txBody>
      </p:sp>
    </p:spTree>
    <p:extLst>
      <p:ext uri="{BB962C8B-B14F-4D97-AF65-F5344CB8AC3E}">
        <p14:creationId xmlns:p14="http://schemas.microsoft.com/office/powerpoint/2010/main" val="203148108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258762"/>
            <a:ext cx="6105525" cy="427038"/>
          </a:xfrm>
        </p:spPr>
        <p:txBody>
          <a:bodyPr/>
          <a:lstStyle/>
          <a:p>
            <a:r>
              <a:rPr lang="en-GB" dirty="0" smtClean="0"/>
              <a:t>CCI App &amp; visualisation tool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143000"/>
            <a:ext cx="8839200" cy="15240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rgbClr val="FF0000"/>
                </a:solidFill>
              </a:rPr>
              <a:t>Climate </a:t>
            </a:r>
            <a:r>
              <a:rPr lang="en-US" dirty="0">
                <a:solidFill>
                  <a:srgbClr val="FF0000"/>
                </a:solidFill>
              </a:rPr>
              <a:t>from Space</a:t>
            </a:r>
            <a:r>
              <a:rPr lang="en-US" dirty="0"/>
              <a:t>, ESA's </a:t>
            </a:r>
            <a:r>
              <a:rPr lang="en-US" dirty="0" err="1"/>
              <a:t>iPad</a:t>
            </a:r>
            <a:r>
              <a:rPr lang="en-US" dirty="0"/>
              <a:t> </a:t>
            </a:r>
            <a:r>
              <a:rPr lang="en-US" dirty="0" smtClean="0"/>
              <a:t>App for visualization </a:t>
            </a:r>
            <a:r>
              <a:rPr lang="en-US" dirty="0"/>
              <a:t>of climate data being produced through the European Space Agency's Climate Change Initiative (CCI</a:t>
            </a:r>
            <a:r>
              <a:rPr lang="en-US" dirty="0" smtClean="0"/>
              <a:t>) 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2962" y="3093512"/>
            <a:ext cx="4643438" cy="3407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3493058"/>
            <a:ext cx="4652962" cy="283154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l" rtl="0" latinLnBrk="1" hangingPunct="0"/>
            <a:r>
              <a:rPr lang="en-US" sz="2000" dirty="0">
                <a:latin typeface="Arial Bold"/>
                <a:ea typeface="Arial Bold"/>
                <a:cs typeface="Arial Bold"/>
                <a:sym typeface="Arial Bold"/>
              </a:rPr>
              <a:t>Allows to </a:t>
            </a:r>
            <a:r>
              <a:rPr lang="en-US" sz="2000" dirty="0" smtClean="0">
                <a:latin typeface="Arial Bold"/>
                <a:ea typeface="Arial Bold"/>
                <a:cs typeface="Arial Bold"/>
                <a:sym typeface="Arial Bold"/>
              </a:rPr>
              <a:t>visualize temporal changes of:</a:t>
            </a:r>
          </a:p>
          <a:p>
            <a:pPr marL="342900" indent="-342900" algn="l" rtl="0" latinLnBrk="1" hangingPunct="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rial Bold"/>
                <a:ea typeface="Arial Bold"/>
                <a:cs typeface="Arial Bold"/>
                <a:sym typeface="Arial Bold"/>
              </a:rPr>
              <a:t>sea </a:t>
            </a:r>
            <a:r>
              <a:rPr lang="en-US" sz="2000" dirty="0">
                <a:latin typeface="Arial Bold"/>
                <a:ea typeface="Arial Bold"/>
                <a:cs typeface="Arial Bold"/>
                <a:sym typeface="Arial Bold"/>
              </a:rPr>
              <a:t>surface temperature, </a:t>
            </a:r>
            <a:endParaRPr lang="en-US" sz="2000" dirty="0" smtClean="0">
              <a:latin typeface="Arial Bold"/>
              <a:ea typeface="Arial Bold"/>
              <a:cs typeface="Arial Bold"/>
              <a:sym typeface="Arial Bold"/>
            </a:endParaRPr>
          </a:p>
          <a:p>
            <a:pPr marL="342900" indent="-342900" algn="l" rtl="0" latinLnBrk="1" hangingPunct="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rial Bold"/>
                <a:ea typeface="Arial Bold"/>
                <a:cs typeface="Arial Bold"/>
                <a:sym typeface="Arial Bold"/>
              </a:rPr>
              <a:t>the </a:t>
            </a:r>
            <a:r>
              <a:rPr lang="en-US" sz="2000" dirty="0">
                <a:latin typeface="Arial Bold"/>
                <a:ea typeface="Arial Bold"/>
                <a:cs typeface="Arial Bold"/>
                <a:sym typeface="Arial Bold"/>
              </a:rPr>
              <a:t>ice sheets, </a:t>
            </a:r>
            <a:endParaRPr lang="en-US" sz="2000" dirty="0" smtClean="0">
              <a:latin typeface="Arial Bold"/>
              <a:ea typeface="Arial Bold"/>
              <a:cs typeface="Arial Bold"/>
              <a:sym typeface="Arial Bold"/>
            </a:endParaRPr>
          </a:p>
          <a:p>
            <a:pPr marL="342900" indent="-342900" algn="l" rtl="0" latinLnBrk="1" hangingPunct="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rial Bold"/>
                <a:ea typeface="Arial Bold"/>
                <a:cs typeface="Arial Bold"/>
                <a:sym typeface="Arial Bold"/>
              </a:rPr>
              <a:t>sea </a:t>
            </a:r>
            <a:r>
              <a:rPr lang="en-US" sz="2000" dirty="0">
                <a:latin typeface="Arial Bold"/>
                <a:ea typeface="Arial Bold"/>
                <a:cs typeface="Arial Bold"/>
                <a:sym typeface="Arial Bold"/>
              </a:rPr>
              <a:t>level, </a:t>
            </a:r>
            <a:endParaRPr lang="en-US" sz="2000" dirty="0" smtClean="0">
              <a:latin typeface="Arial Bold"/>
              <a:ea typeface="Arial Bold"/>
              <a:cs typeface="Arial Bold"/>
              <a:sym typeface="Arial Bold"/>
            </a:endParaRPr>
          </a:p>
          <a:p>
            <a:pPr marL="342900" indent="-342900" algn="l" rtl="0" latinLnBrk="1" hangingPunct="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rial Bold"/>
                <a:ea typeface="Arial Bold"/>
                <a:cs typeface="Arial Bold"/>
                <a:sym typeface="Arial Bold"/>
              </a:rPr>
              <a:t>sea </a:t>
            </a:r>
            <a:r>
              <a:rPr lang="en-US" sz="2000" dirty="0">
                <a:latin typeface="Arial Bold"/>
                <a:ea typeface="Arial Bold"/>
                <a:cs typeface="Arial Bold"/>
                <a:sym typeface="Arial Bold"/>
              </a:rPr>
              <a:t>ice, </a:t>
            </a:r>
            <a:endParaRPr lang="en-US" sz="2000" dirty="0" smtClean="0">
              <a:latin typeface="Arial Bold"/>
              <a:ea typeface="Arial Bold"/>
              <a:cs typeface="Arial Bold"/>
              <a:sym typeface="Arial Bold"/>
            </a:endParaRPr>
          </a:p>
          <a:p>
            <a:pPr marL="342900" indent="-342900" algn="l" rtl="0" latinLnBrk="1" hangingPunct="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rial Bold"/>
                <a:ea typeface="Arial Bold"/>
                <a:cs typeface="Arial Bold"/>
                <a:sym typeface="Arial Bold"/>
              </a:rPr>
              <a:t>carbon </a:t>
            </a:r>
            <a:r>
              <a:rPr lang="en-US" sz="2000" dirty="0">
                <a:latin typeface="Arial Bold"/>
                <a:ea typeface="Arial Bold"/>
                <a:cs typeface="Arial Bold"/>
                <a:sym typeface="Arial Bold"/>
              </a:rPr>
              <a:t>dioxide, </a:t>
            </a:r>
            <a:endParaRPr lang="en-US" sz="2000" dirty="0" smtClean="0">
              <a:latin typeface="Arial Bold"/>
              <a:ea typeface="Arial Bold"/>
              <a:cs typeface="Arial Bold"/>
              <a:sym typeface="Arial Bold"/>
            </a:endParaRPr>
          </a:p>
          <a:p>
            <a:pPr marL="342900" indent="-342900" algn="l" rtl="0" latinLnBrk="1" hangingPunct="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rial Bold"/>
                <a:ea typeface="Arial Bold"/>
                <a:cs typeface="Arial Bold"/>
                <a:sym typeface="Arial Bold"/>
              </a:rPr>
              <a:t>soil </a:t>
            </a:r>
            <a:r>
              <a:rPr lang="en-US" sz="2000" dirty="0">
                <a:latin typeface="Arial Bold"/>
                <a:ea typeface="Arial Bold"/>
                <a:cs typeface="Arial Bold"/>
                <a:sym typeface="Arial Bold"/>
              </a:rPr>
              <a:t>moisture and many more. </a:t>
            </a:r>
            <a:endParaRPr lang="en-GB" sz="2000" dirty="0">
              <a:latin typeface="Arial Bold"/>
              <a:ea typeface="Arial Bold"/>
              <a:cs typeface="Arial Bold"/>
              <a:sym typeface="Arial Bold"/>
            </a:endParaRPr>
          </a:p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spc="0" normalizeH="0" baseline="0" dirty="0">
              <a:ln>
                <a:noFill/>
              </a:ln>
              <a:solidFill>
                <a:srgbClr val="002569"/>
              </a:solidFill>
              <a:effectLst/>
              <a:uFillTx/>
            </a:endParaRPr>
          </a:p>
        </p:txBody>
      </p:sp>
      <p:pic>
        <p:nvPicPr>
          <p:cNvPr id="6" name="Picture 14" descr="http://support.peoplehr.com/customer/portal/attachments/478816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6019" y="2514600"/>
            <a:ext cx="2187390" cy="874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3788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76200"/>
            <a:ext cx="5715000" cy="609600"/>
          </a:xfrm>
        </p:spPr>
        <p:txBody>
          <a:bodyPr/>
          <a:lstStyle/>
          <a:p>
            <a:r>
              <a:rPr lang="en-US" sz="2800" dirty="0" smtClean="0"/>
              <a:t>Educational stories / exercises on Climate Change </a:t>
            </a:r>
            <a:endParaRPr lang="en-GB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371600"/>
            <a:ext cx="7905750" cy="4318000"/>
          </a:xfrm>
        </p:spPr>
        <p:txBody>
          <a:bodyPr/>
          <a:lstStyle/>
          <a:p>
            <a:r>
              <a:rPr lang="en-GB" dirty="0" smtClean="0"/>
              <a:t>Set of thematic stories and hands-on exercises based on the CCI Visualisation Tool (Climate from Space) or CCI App</a:t>
            </a:r>
          </a:p>
          <a:p>
            <a:r>
              <a:rPr lang="en-GB" dirty="0" smtClean="0"/>
              <a:t>Dedicated to secondary school students</a:t>
            </a:r>
          </a:p>
          <a:p>
            <a:r>
              <a:rPr lang="en-GB" dirty="0" smtClean="0"/>
              <a:t>Tutorials for teachers</a:t>
            </a:r>
          </a:p>
          <a:p>
            <a:r>
              <a:rPr lang="en-GB" dirty="0" smtClean="0"/>
              <a:t>Not online, still under review</a:t>
            </a:r>
          </a:p>
          <a:p>
            <a:endParaRPr lang="en-GB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733" y="3990682"/>
            <a:ext cx="2189142" cy="289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3990680"/>
            <a:ext cx="2187461" cy="289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957496"/>
            <a:ext cx="2244725" cy="2958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6716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8600" y="1219200"/>
            <a:ext cx="8763000" cy="101566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l" rtl="0" latinLnBrk="1" hangingPunct="0"/>
            <a:r>
              <a:rPr lang="en-US" sz="2000" dirty="0"/>
              <a:t>ESA </a:t>
            </a:r>
            <a:r>
              <a:rPr lang="en-US" sz="2000" dirty="0" smtClean="0"/>
              <a:t>recently started to create educational MOOCs for EO techniques &amp; </a:t>
            </a:r>
          </a:p>
          <a:p>
            <a:pPr algn="l" rtl="0" latinLnBrk="1" hangingPunct="0"/>
            <a:r>
              <a:rPr lang="en-US" sz="2000" dirty="0" smtClean="0"/>
              <a:t>Applications, starting </a:t>
            </a:r>
            <a:r>
              <a:rPr lang="en-US" sz="2000" dirty="0"/>
              <a:t>with Climate </a:t>
            </a:r>
            <a:r>
              <a:rPr lang="en-US" sz="2000" dirty="0" smtClean="0"/>
              <a:t>Change</a:t>
            </a:r>
          </a:p>
          <a:p>
            <a:pPr algn="l" rtl="0" latinLnBrk="1" hangingPunct="0"/>
            <a:endParaRPr lang="en-US" sz="2000" dirty="0"/>
          </a:p>
        </p:txBody>
      </p:sp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1828800" y="152400"/>
            <a:ext cx="5383466" cy="461665"/>
          </a:xfrm>
        </p:spPr>
        <p:txBody>
          <a:bodyPr/>
          <a:lstStyle/>
          <a:p>
            <a:r>
              <a:rPr lang="en-GB" sz="2400" dirty="0"/>
              <a:t>V</a:t>
            </a:r>
            <a:r>
              <a:rPr lang="en-GB" sz="2400" dirty="0" smtClean="0"/>
              <a:t>ideo courses (University level) about EO</a:t>
            </a:r>
            <a:endParaRPr lang="en-GB" dirty="0" smtClean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067023" y="2438400"/>
            <a:ext cx="7086154" cy="4419600"/>
          </a:xfrm>
          <a:solidFill>
            <a:schemeClr val="tx1">
              <a:lumMod val="40000"/>
              <a:lumOff val="60000"/>
              <a:alpha val="88000"/>
            </a:schemeClr>
          </a:solidFill>
        </p:spPr>
        <p:txBody>
          <a:bodyPr/>
          <a:lstStyle/>
          <a:p>
            <a:pPr algn="l"/>
            <a:endParaRPr lang="en-AU" sz="1400" b="1" dirty="0" smtClean="0">
              <a:solidFill>
                <a:schemeClr val="bg1"/>
              </a:solidFill>
            </a:endParaRPr>
          </a:p>
          <a:p>
            <a:pPr algn="l"/>
            <a:r>
              <a:rPr lang="en-AU" sz="3200" b="1" dirty="0" smtClean="0">
                <a:solidFill>
                  <a:schemeClr val="tx1"/>
                </a:solidFill>
              </a:rPr>
              <a:t>Massive</a:t>
            </a:r>
            <a:r>
              <a:rPr lang="en-AU" sz="1800" dirty="0" smtClean="0">
                <a:solidFill>
                  <a:schemeClr val="tx1"/>
                </a:solidFill>
              </a:rPr>
              <a:t>: </a:t>
            </a:r>
            <a:r>
              <a:rPr lang="en-AU" sz="1800" b="1" dirty="0" smtClean="0">
                <a:solidFill>
                  <a:schemeClr val="tx1"/>
                </a:solidFill>
              </a:rPr>
              <a:t>no </a:t>
            </a:r>
            <a:r>
              <a:rPr lang="en-AU" sz="1800" b="1" dirty="0">
                <a:solidFill>
                  <a:schemeClr val="tx1"/>
                </a:solidFill>
              </a:rPr>
              <a:t>limitation on the number of </a:t>
            </a:r>
            <a:r>
              <a:rPr lang="en-AU" sz="1800" b="1" dirty="0" smtClean="0">
                <a:solidFill>
                  <a:schemeClr val="tx1"/>
                </a:solidFill>
              </a:rPr>
              <a:t>participants. The record is 440,000!</a:t>
            </a:r>
          </a:p>
          <a:p>
            <a:pPr algn="l"/>
            <a:endParaRPr lang="en-GB" sz="1800" b="1" i="1" dirty="0">
              <a:solidFill>
                <a:schemeClr val="tx1"/>
              </a:solidFill>
            </a:endParaRPr>
          </a:p>
          <a:p>
            <a:pPr algn="l"/>
            <a:r>
              <a:rPr lang="en-AU" sz="3200" b="1" dirty="0" smtClean="0">
                <a:solidFill>
                  <a:schemeClr val="tx1"/>
                </a:solidFill>
              </a:rPr>
              <a:t>Open</a:t>
            </a:r>
            <a:r>
              <a:rPr lang="en-AU" sz="1800" b="1" dirty="0" smtClean="0">
                <a:solidFill>
                  <a:schemeClr val="tx1"/>
                </a:solidFill>
              </a:rPr>
              <a:t>:</a:t>
            </a:r>
            <a:r>
              <a:rPr lang="en-AU" sz="1800" dirty="0" smtClean="0">
                <a:solidFill>
                  <a:schemeClr val="tx1"/>
                </a:solidFill>
              </a:rPr>
              <a:t> </a:t>
            </a:r>
            <a:r>
              <a:rPr lang="en-AU" sz="1800" b="1" dirty="0" smtClean="0">
                <a:solidFill>
                  <a:schemeClr val="tx1"/>
                </a:solidFill>
              </a:rPr>
              <a:t>free and accessible </a:t>
            </a:r>
            <a:r>
              <a:rPr lang="en-AU" sz="1800" b="1" dirty="0">
                <a:solidFill>
                  <a:schemeClr val="tx1"/>
                </a:solidFill>
              </a:rPr>
              <a:t>for anyone with an Internet </a:t>
            </a:r>
            <a:r>
              <a:rPr lang="en-AU" sz="1800" b="1" dirty="0" smtClean="0">
                <a:solidFill>
                  <a:schemeClr val="tx1"/>
                </a:solidFill>
              </a:rPr>
              <a:t>connection</a:t>
            </a:r>
          </a:p>
          <a:p>
            <a:pPr marL="0" indent="0" algn="l">
              <a:buNone/>
            </a:pPr>
            <a:endParaRPr lang="en-GB" sz="1800" i="1" dirty="0">
              <a:solidFill>
                <a:schemeClr val="tx1"/>
              </a:solidFill>
            </a:endParaRPr>
          </a:p>
          <a:p>
            <a:pPr algn="l"/>
            <a:r>
              <a:rPr lang="en-AU" sz="3200" b="1" dirty="0" smtClean="0">
                <a:solidFill>
                  <a:schemeClr val="tx1"/>
                </a:solidFill>
              </a:rPr>
              <a:t>Online</a:t>
            </a:r>
            <a:r>
              <a:rPr lang="en-AU" sz="1800" b="1" dirty="0" smtClean="0">
                <a:solidFill>
                  <a:schemeClr val="tx1"/>
                </a:solidFill>
              </a:rPr>
              <a:t>:</a:t>
            </a:r>
            <a:r>
              <a:rPr lang="en-AU" sz="1800" dirty="0" smtClean="0">
                <a:solidFill>
                  <a:schemeClr val="tx1"/>
                </a:solidFill>
              </a:rPr>
              <a:t> </a:t>
            </a:r>
            <a:r>
              <a:rPr lang="en-AU" sz="1800" b="1" dirty="0" smtClean="0">
                <a:solidFill>
                  <a:schemeClr val="tx1"/>
                </a:solidFill>
              </a:rPr>
              <a:t>all </a:t>
            </a:r>
            <a:r>
              <a:rPr lang="en-AU" sz="1800" b="1" dirty="0">
                <a:solidFill>
                  <a:schemeClr val="tx1"/>
                </a:solidFill>
              </a:rPr>
              <a:t>activities are made </a:t>
            </a:r>
            <a:r>
              <a:rPr lang="en-AU" sz="1800" b="1" dirty="0" smtClean="0">
                <a:solidFill>
                  <a:schemeClr val="tx1"/>
                </a:solidFill>
              </a:rPr>
              <a:t>online</a:t>
            </a:r>
          </a:p>
          <a:p>
            <a:pPr marL="0" indent="0" algn="l">
              <a:buNone/>
            </a:pPr>
            <a:endParaRPr lang="en-GB" sz="1800" i="1" dirty="0">
              <a:solidFill>
                <a:schemeClr val="tx1"/>
              </a:solidFill>
            </a:endParaRPr>
          </a:p>
          <a:p>
            <a:pPr algn="l"/>
            <a:r>
              <a:rPr lang="en-AU" sz="3200" b="1" dirty="0" smtClean="0">
                <a:solidFill>
                  <a:schemeClr val="tx1"/>
                </a:solidFill>
              </a:rPr>
              <a:t>Course</a:t>
            </a:r>
            <a:r>
              <a:rPr lang="en-AU" sz="2800" b="1" dirty="0" smtClean="0">
                <a:solidFill>
                  <a:schemeClr val="tx1"/>
                </a:solidFill>
              </a:rPr>
              <a:t>:</a:t>
            </a:r>
            <a:r>
              <a:rPr lang="en-AU" sz="2800" dirty="0" smtClean="0">
                <a:solidFill>
                  <a:schemeClr val="tx1"/>
                </a:solidFill>
              </a:rPr>
              <a:t> </a:t>
            </a:r>
            <a:r>
              <a:rPr lang="en-AU" sz="1800" b="1" dirty="0" smtClean="0">
                <a:solidFill>
                  <a:schemeClr val="tx1"/>
                </a:solidFill>
              </a:rPr>
              <a:t>it has a specific </a:t>
            </a:r>
            <a:r>
              <a:rPr lang="en-AU" sz="1800" b="1" dirty="0">
                <a:solidFill>
                  <a:schemeClr val="tx1"/>
                </a:solidFill>
              </a:rPr>
              <a:t>topic, prepared by specialists, </a:t>
            </a:r>
            <a:r>
              <a:rPr lang="en-AU" sz="1800" b="1" dirty="0" smtClean="0">
                <a:solidFill>
                  <a:schemeClr val="tx1"/>
                </a:solidFill>
              </a:rPr>
              <a:t>offering theoretical and practical content</a:t>
            </a:r>
          </a:p>
        </p:txBody>
      </p:sp>
      <p:sp>
        <p:nvSpPr>
          <p:cNvPr id="2" name="Rectangle 1"/>
          <p:cNvSpPr/>
          <p:nvPr/>
        </p:nvSpPr>
        <p:spPr>
          <a:xfrm>
            <a:off x="1066800" y="1948191"/>
            <a:ext cx="7086600" cy="523218"/>
          </a:xfrm>
          <a:prstGeom prst="rect">
            <a:avLst/>
          </a:prstGeom>
          <a:solidFill>
            <a:schemeClr val="accent4">
              <a:lumMod val="90000"/>
              <a:lumOff val="10000"/>
            </a:schemeClr>
          </a:solidFill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2800" b="0" i="0" u="none" strike="noStrike" cap="none" spc="0" normalizeH="0" baseline="0" dirty="0" smtClean="0">
                <a:ln>
                  <a:noFill/>
                </a:ln>
                <a:solidFill>
                  <a:schemeClr val="bg1">
                    <a:lumMod val="20000"/>
                    <a:lumOff val="80000"/>
                  </a:schemeClr>
                </a:solidFill>
                <a:effectLst/>
                <a:uFillTx/>
              </a:rPr>
              <a:t>What</a:t>
            </a:r>
            <a:r>
              <a:rPr kumimoji="0" lang="en-GB" sz="2800" b="0" i="0" u="none" strike="noStrike" cap="none" spc="0" normalizeH="0" dirty="0" smtClean="0">
                <a:ln>
                  <a:noFill/>
                </a:ln>
                <a:solidFill>
                  <a:schemeClr val="bg1">
                    <a:lumMod val="20000"/>
                    <a:lumOff val="80000"/>
                  </a:schemeClr>
                </a:solidFill>
                <a:effectLst/>
                <a:uFillTx/>
              </a:rPr>
              <a:t> is a MOOC?</a:t>
            </a:r>
            <a:endParaRPr kumimoji="0" lang="en-GB" sz="2800" b="0" i="0" u="none" strike="noStrike" cap="none" spc="0" normalizeH="0" baseline="0" dirty="0">
              <a:ln>
                <a:noFill/>
              </a:ln>
              <a:noFill/>
              <a:effectLst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079556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1154"/>
          <p:cNvSpPr>
            <a:spLocks noGrp="1"/>
          </p:cNvSpPr>
          <p:nvPr>
            <p:ph type="sldNum" sz="quarter" idx="4294967295"/>
          </p:nvPr>
        </p:nvSpPr>
        <p:spPr>
          <a:xfrm>
            <a:off x="2555670" y="8242300"/>
            <a:ext cx="241998" cy="25096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lvl="0">
              <a:defRPr>
                <a:solidFill>
                  <a:srgbClr val="000000"/>
                </a:solidFill>
              </a:defRPr>
            </a:pPr>
            <a:fld id="{86CB4B4D-7CA3-9044-876B-883B54F8677D}" type="slidenum">
              <a:rPr>
                <a:solidFill>
                  <a:srgbClr val="535353"/>
                </a:solidFill>
              </a:rPr>
              <a:t>49</a:t>
            </a:fld>
            <a:endParaRPr>
              <a:solidFill>
                <a:srgbClr val="535353"/>
              </a:solidFill>
            </a:endParaRPr>
          </a:p>
        </p:txBody>
      </p:sp>
      <p:grpSp>
        <p:nvGrpSpPr>
          <p:cNvPr id="60" name="Group 1175"/>
          <p:cNvGrpSpPr/>
          <p:nvPr/>
        </p:nvGrpSpPr>
        <p:grpSpPr>
          <a:xfrm>
            <a:off x="-3533152" y="7923389"/>
            <a:ext cx="688351" cy="406317"/>
            <a:chOff x="0" y="0"/>
            <a:chExt cx="975360" cy="575732"/>
          </a:xfrm>
        </p:grpSpPr>
        <p:sp>
          <p:nvSpPr>
            <p:cNvPr id="61" name="Shape 1173"/>
            <p:cNvSpPr/>
            <p:nvPr/>
          </p:nvSpPr>
          <p:spPr>
            <a:xfrm>
              <a:off x="0" y="0"/>
              <a:ext cx="975361" cy="575733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lvl="0" algn="l" defTabSz="914400">
                <a:defRPr sz="3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pic>
          <p:nvPicPr>
            <p:cNvPr id="62" name="image36.png"/>
            <p:cNvPicPr/>
            <p:nvPr/>
          </p:nvPicPr>
          <p:blipFill>
            <a:blip r:embed="rId3">
              <a:alphaModFix amt="0"/>
              <a:extLst/>
            </a:blip>
            <a:stretch>
              <a:fillRect/>
            </a:stretch>
          </p:blipFill>
          <p:spPr>
            <a:xfrm>
              <a:off x="0" y="0"/>
              <a:ext cx="975361" cy="57573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04" name="TextBox 103"/>
          <p:cNvSpPr txBox="1"/>
          <p:nvPr/>
        </p:nvSpPr>
        <p:spPr>
          <a:xfrm>
            <a:off x="1981199" y="104555"/>
            <a:ext cx="48768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 b="1">
                <a:solidFill>
                  <a:srgbClr val="FFFFFF"/>
                </a:solidFill>
                <a:latin typeface="Lucida Grande" charset="0"/>
                <a:ea typeface="Lucida Grande" charset="0"/>
                <a:cs typeface="Lucida Grande" charset="0"/>
              </a:defRPr>
            </a:lvl1pPr>
          </a:lstStyle>
          <a:p>
            <a:r>
              <a:rPr lang="en-US" dirty="0" smtClean="0"/>
              <a:t>MOOC Climate from Space </a:t>
            </a:r>
            <a:r>
              <a:rPr lang="en-US" dirty="0"/>
              <a:t>(</a:t>
            </a:r>
            <a:r>
              <a:rPr lang="en-US" dirty="0" smtClean="0"/>
              <a:t>Future Learn)</a:t>
            </a:r>
            <a:endParaRPr lang="en-US" dirty="0"/>
          </a:p>
        </p:txBody>
      </p:sp>
      <p:sp>
        <p:nvSpPr>
          <p:cNvPr id="15" name="Shape 1450"/>
          <p:cNvSpPr>
            <a:spLocks noGrp="1"/>
          </p:cNvSpPr>
          <p:nvPr>
            <p:ph type="sldNum" sz="quarter" idx="4294967295"/>
          </p:nvPr>
        </p:nvSpPr>
        <p:spPr>
          <a:xfrm>
            <a:off x="6185384" y="5740712"/>
            <a:ext cx="1500188" cy="18931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2145" tIns="32145" rIns="32145" bIns="32145" anchor="ctr">
            <a:normAutofit fontScale="55000" lnSpcReduction="20000"/>
          </a:bodyPr>
          <a:lstStyle>
            <a:lvl1pPr algn="l" defTabSz="321457">
              <a:defRPr sz="8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/>
            </a:pPr>
            <a:fld id="{86CB4B4D-7CA3-9044-876B-883B54F8677D}" type="slidenum">
              <a:rPr/>
              <a:t>49</a:t>
            </a:fld>
            <a:endParaRPr/>
          </a:p>
        </p:txBody>
      </p:sp>
      <p:sp>
        <p:nvSpPr>
          <p:cNvPr id="18" name="Shape 1450"/>
          <p:cNvSpPr>
            <a:spLocks noGrp="1"/>
          </p:cNvSpPr>
          <p:nvPr>
            <p:ph type="sldNum" sz="quarter" idx="4294967295"/>
          </p:nvPr>
        </p:nvSpPr>
        <p:spPr>
          <a:xfrm>
            <a:off x="6185384" y="5740712"/>
            <a:ext cx="1500188" cy="18931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2145" tIns="32145" rIns="32145" bIns="32145" anchor="ctr">
            <a:normAutofit fontScale="55000" lnSpcReduction="20000"/>
          </a:bodyPr>
          <a:lstStyle>
            <a:lvl1pPr algn="l" defTabSz="321457">
              <a:defRPr sz="8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/>
            </a:pPr>
            <a:fld id="{86CB4B4D-7CA3-9044-876B-883B54F8677D}" type="slidenum">
              <a:rPr/>
              <a:t>49</a:t>
            </a:fld>
            <a:endParaRPr/>
          </a:p>
        </p:txBody>
      </p:sp>
      <p:sp>
        <p:nvSpPr>
          <p:cNvPr id="2" name="TextBox 1"/>
          <p:cNvSpPr txBox="1"/>
          <p:nvPr/>
        </p:nvSpPr>
        <p:spPr>
          <a:xfrm>
            <a:off x="342900" y="1143000"/>
            <a:ext cx="80899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200"/>
              </a:spcBef>
              <a:buFont typeface="Arial"/>
              <a:buChar char="•"/>
            </a:pPr>
            <a:r>
              <a:rPr lang="en-US" dirty="0" smtClean="0">
                <a:latin typeface="Arial"/>
                <a:cs typeface="Arial"/>
                <a:hlinkClick r:id="rId4"/>
              </a:rPr>
              <a:t>https://www.futurelearn.com/courses/climate-from-space</a:t>
            </a:r>
            <a:endParaRPr lang="en-US" dirty="0" smtClean="0">
              <a:latin typeface="Arial"/>
              <a:cs typeface="Arial"/>
            </a:endParaRPr>
          </a:p>
          <a:p>
            <a:pPr marL="285750" indent="-285750">
              <a:spcBef>
                <a:spcPts val="1200"/>
              </a:spcBef>
              <a:buFont typeface="Arial"/>
              <a:buChar char="•"/>
            </a:pPr>
            <a:r>
              <a:rPr lang="en-US" b="1" dirty="0" smtClean="0">
                <a:latin typeface="Arial"/>
                <a:cs typeface="Arial"/>
              </a:rPr>
              <a:t>10,000+ subscriptions</a:t>
            </a:r>
            <a:r>
              <a:rPr lang="en-US" dirty="0" smtClean="0">
                <a:latin typeface="Arial"/>
                <a:cs typeface="Arial"/>
              </a:rPr>
              <a:t>, 50% active, </a:t>
            </a:r>
            <a:r>
              <a:rPr lang="en-US" b="1" dirty="0" smtClean="0">
                <a:latin typeface="Arial"/>
                <a:cs typeface="Arial"/>
              </a:rPr>
              <a:t>completion rate </a:t>
            </a:r>
            <a:r>
              <a:rPr lang="en-US" dirty="0" smtClean="0">
                <a:latin typeface="Arial"/>
                <a:cs typeface="Arial"/>
              </a:rPr>
              <a:t>of 30% (very high!)</a:t>
            </a:r>
          </a:p>
          <a:p>
            <a:pPr marL="285750" indent="-285750">
              <a:spcBef>
                <a:spcPts val="1200"/>
              </a:spcBef>
              <a:buFont typeface="Arial"/>
              <a:buChar char="•"/>
            </a:pPr>
            <a:r>
              <a:rPr lang="en-US" dirty="0" smtClean="0">
                <a:latin typeface="Arial"/>
                <a:cs typeface="Arial"/>
              </a:rPr>
              <a:t>MOOC 5-weeks course (June, 2015 / Dec, 2015) included </a:t>
            </a:r>
            <a:r>
              <a:rPr lang="en-US" dirty="0">
                <a:latin typeface="Arial"/>
                <a:cs typeface="Arial"/>
              </a:rPr>
              <a:t>videos, text, </a:t>
            </a:r>
            <a:r>
              <a:rPr lang="en-US" dirty="0" smtClean="0">
                <a:latin typeface="Arial"/>
                <a:cs typeface="Arial"/>
              </a:rPr>
              <a:t>quiz, </a:t>
            </a:r>
            <a:r>
              <a:rPr lang="en-US" dirty="0">
                <a:latin typeface="Arial"/>
                <a:cs typeface="Arial"/>
              </a:rPr>
              <a:t>interactive exercises, satellite tracking </a:t>
            </a:r>
            <a:r>
              <a:rPr lang="en-US" dirty="0" smtClean="0">
                <a:latin typeface="Arial"/>
                <a:cs typeface="Arial"/>
              </a:rPr>
              <a:t>app</a:t>
            </a:r>
            <a:endParaRPr lang="en-US" dirty="0">
              <a:latin typeface="Arial"/>
              <a:cs typeface="Arial"/>
            </a:endParaRPr>
          </a:p>
          <a:p>
            <a:pPr marL="285750" indent="-285750" algn="l" rtl="0">
              <a:spcBef>
                <a:spcPts val="1200"/>
              </a:spcBef>
              <a:buFont typeface="Arial"/>
              <a:buChar char="•"/>
            </a:pPr>
            <a:r>
              <a:rPr lang="en-US" dirty="0">
                <a:solidFill>
                  <a:srgbClr val="FF0000"/>
                </a:solidFill>
              </a:rPr>
              <a:t>Interactive, with Q&amp;A</a:t>
            </a:r>
            <a:r>
              <a:rPr lang="en-US" dirty="0"/>
              <a:t>. Two editions done, more will follow</a:t>
            </a:r>
            <a:endParaRPr lang="en-GB" dirty="0"/>
          </a:p>
          <a:p>
            <a:pPr marL="285750" indent="-285750">
              <a:spcBef>
                <a:spcPts val="1200"/>
              </a:spcBef>
              <a:buFont typeface="Arial"/>
              <a:buChar char="•"/>
            </a:pPr>
            <a:endParaRPr lang="en-US" dirty="0">
              <a:latin typeface="Arial"/>
              <a:cs typeface="Arial"/>
            </a:endParaRPr>
          </a:p>
        </p:txBody>
      </p:sp>
      <p:pic>
        <p:nvPicPr>
          <p:cNvPr id="14" name="image69.png" descr="Screen Shot 2014-12-10 at 09.37.38.pn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09600" y="3200400"/>
            <a:ext cx="3466634" cy="3397888"/>
          </a:xfrm>
          <a:prstGeom prst="rect">
            <a:avLst/>
          </a:prstGeom>
          <a:ln w="12700">
            <a:miter lim="400000"/>
          </a:ln>
        </p:spPr>
      </p:pic>
      <p:pic>
        <p:nvPicPr>
          <p:cNvPr id="4098" name="Picture 2" descr="C:\Users\laure boudinaud\Desktop\Documents\MOOC Climate from space\climatefromspace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9542" y="3009900"/>
            <a:ext cx="3494274" cy="3848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2455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2"/>
          <p:cNvSpPr>
            <a:spLocks noGrp="1"/>
          </p:cNvSpPr>
          <p:nvPr>
            <p:ph type="title"/>
          </p:nvPr>
        </p:nvSpPr>
        <p:spPr>
          <a:xfrm>
            <a:off x="1319630" y="198437"/>
            <a:ext cx="6224170" cy="830997"/>
          </a:xfrm>
        </p:spPr>
        <p:txBody>
          <a:bodyPr/>
          <a:lstStyle/>
          <a:p>
            <a:r>
              <a:rPr lang="en-GB" sz="24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(</a:t>
            </a:r>
            <a:r>
              <a:rPr lang="en-GB" sz="24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1</a:t>
            </a:r>
            <a:r>
              <a:rPr lang="en-GB" sz="24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) Education in </a:t>
            </a:r>
            <a:r>
              <a:rPr lang="en-GB" sz="24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the frame </a:t>
            </a:r>
            <a:r>
              <a:rPr lang="en-GB" sz="24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of European c</a:t>
            </a:r>
            <a:r>
              <a:rPr lang="en-GB" sz="24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ooperation </a:t>
            </a:r>
            <a:r>
              <a:rPr lang="en-GB" sz="24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– </a:t>
            </a:r>
            <a:r>
              <a:rPr lang="en-GB" sz="24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secondary school level </a:t>
            </a:r>
            <a:endParaRPr lang="en-GB" dirty="0" smtClean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58372" name="Picture 4" descr="http://spaceinimages.esa.int/var/esa/storage/images/esa_multimedia/images/2013/08/living_planet_symposium_school_lab/13000292-1-eng-GB/Living_Planet_Symposium_School_Lab_node_full_ima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0" y="1259073"/>
            <a:ext cx="6876303" cy="1609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374" name="Picture 6" descr="http://www.typologos.com/wp-content/uploads/2013/09/DLR_School_Lab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25" t="64231"/>
          <a:stretch/>
        </p:blipFill>
        <p:spPr bwMode="auto">
          <a:xfrm>
            <a:off x="6969435" y="1866741"/>
            <a:ext cx="2046323" cy="727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378" name="Picture 10" descr="http://resources.yesican-science.ca/trek/scisat/final/images/trans_spectrometer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808719"/>
            <a:ext cx="2613822" cy="1896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12" descr="data:image/jpeg;base64,/9j/4AAQSkZJRgABAQAAAQABAAD/2wCEAAkGBhQSERUUEhQUFRQWGBcWFRUWFxQdFxcXFBgYFRQYFBUYHCYeGBkjHBQUHy8gIycpLCwsFR4xNTAqNSYrLCkBCQoKDgwOGg8PGiolHyQqLiw0LDAvLSwwLC4vLC0sLC8sLCwpLywsLCwsLSosNCwsLCwsLC0sMCwsLCwsLCwsLP/AABEIALUBFgMBIgACEQEDEQH/xAAcAAAABwEBAAAAAAAAAAAAAAAAAQMEBQYHAgj/xABKEAACAQIEAwUEBQcJBgcAAAABAgMAEQQFEiETMUEGIlFhcTKBkbEHFKHB0SMkQnN0srMzUmJydcPh8PEVJYKSk8UWNVNUg6LS/8QAGwEAAQUBAQAAAAAAAAAAAAAAAAIDBAUGAQf/xAA5EQABAwIDBAgEBAYDAAAAAAABAAIDBBEFITESQVFhEyJxgZGhscEGFDLRM0Lh8BUjJDRSgnKSwv/aAAwDAQACEQMRAD8Aw2jCnnblzoVrnZXH5dgsJHhsRiYycUpbHKkfFusilYI1nRrRtHfWeZDHpQhZFR2p9nmWjD4iSJZElVGIWSNlZHXmrKykjcEbdDcdK1LJIsJ+arpyz6uYMPxHf6i0olYD6zxuLOkqgHV7IJ8BQhY/ahatP7Ktl4w0SSyYSOR8VOpkkw0M35MCPhcTW4aKMm9m3G5vaxNFCMOPrzYWHLuL9bQRR4qTCFFwxSQtwmeThnvaN0Y87UIWY0K03FYXCPikVhgEkky2cOI3gGHXGETCKzhjEj2EdjfnTTLcpw0CZemJODaQ45jMVmw8g+r2hA4zoxAS+vZj40IWe0Kv3bPPsuaKeGCJTLxRwpEw+HiWNEZtVpInYyqwsBcedQnYXL8O+I4mMkiTDwjiMsjfyrXtHGEF3cFratINlB8q6hVwV0K0fFy4OHHQTYf/AGfNhsW0Szo6KVw7qwWfRHLZoYzcsrEDYkfo1Ve2WZpLipBHHho445JEjOHRVVkDkIxK7PsB3qU3VChFFCtF7JJAMFAVXAM5ln+snEfUzMqgR8DhpiZYxYnX1tTmODCriMx4Ay6SQNh/q4mMCwWbfEcISScPbb2WPltUgOIyskrM65JrT+FhDisAcQuXq5ixX1pYWg4AIWT6vr0MYw3s23ve3lUfg4MskwOBhmKQ4h1mLYlCDocTuI0xkY30MmmzcwAOYp5z7gLllQRR1qSxYMT5gcOuXsRioRCJmw3DGHIfinDiV1jY3C8j4cqrP0jRQjERcAwENCpcQCEKr6mBDCGR49dgL6W6ilxOJNkFVM0VXjKFy5suijxVkmknmH1iMgywALHwzLEN3hJLeex09amHwuETF40Yf/Z8jJh8N9W4rQfV2k/JCcqXYIWtxDub399Je/khZfahWh5vj8PB9RmngwDyh5xiYcNwGRoDwwmoRMyh7NIVNwbgeFI5nkuBVosHh58O/HlM0uMcpaHDi/Ci1NyfRqZlFiWKr5UB/JFlRBTiMVdu3OCy+WATYCXDhoW4bRJrRpITtDIRKAZJRYhyt/aB6bx/0dFxjAY58PhjocGbEFQqKw0kpqIvJ3u6AfHoDVhTSdUutoub1VsQhHMEeopEwkC+k28bG3xrVPpAzEMuFVsRFNHFiN3bEQzYiQHSWkZYbrFDZSAtyb8+dS8ed4gZlM8+PwrZaWxNovreFYGJlk4SiJW1HmllAvUCpkLiHWXQFiixk8gT6A0SxkmwUk9RbetMyvM8QMqwKYDGYfDyKcT9YRsTh4nJaW8RYSMC3dvY+FNe1PbGXD5nK+CliaSXDwwSSoUYcQpHxGSRTp1a19rlzqGXEpSoLREDdSPUGkSN60D6Se0zvHBgjP8AWTAOJPPqDB53G6xsNtCAlRbmSaz7rUiZxLBcLg1Xqjs1jpxhMshgaJNeBWRmkieT+STCooULLHa/HJJJPIVJZpiMdDBLLx8K3DjeS31WYX0KWtf63te1RHZZrRZV/Zrf9vqa7SyfmeJ/UTfwmqhmq+jkDOxPNZcXSGcyzJhy0+JjDWDRCK+H1EAkhneSQtYWYKNN9Nje+yPZvtDJLi5ElMgUQQ6A8TopbU6vICyhbyN7Khj3UFt9QW0xxBkUMARZdiAeQ250qYweg+Hhyqem1VewObNNETK0hlMcMkl3V0DSq2rSQoMbXRrxckGm1tRoqtUcQW9gBc3NgBcnmT4nzoUIXh+hQoUIQo70VChCOhQtRUIR0KFHalWQioUdqFq6GlCKjBoWroClsYSVwo70L0YFC1TQ0pKO9c3rq1C1Lc02XEK6BogKO1PxgjNcXJNFXRFc2ph7TddQvQvQtR2rmyUIA04Q7UgBTiNasKUFCSlO1IaqeT4VgNxTQrUStjdtApVi3IrmgTXVq5IqtcwhdSinak770qo2pMjepE7SWNKSNV6e7OtaHKf7Nb/t9SfaGX80xP6ib+E1Q+TNaDKf7Ob5YCnmfS/muI/UTfwmrzrF5iyuDf8AirKFl4ie1Pc6En1U/WeHey8Hh/WdOqx/lNPW3s32vXGSy6cWv8qLwkT6+Jfjl4dHG1bXtr0aNtOvppq2QewvoPlSlbVQFWex8kbmaSJnCNotE3FLC2smSQyb8WS41Dpw1vvehVmoUIXhyhQoUIQoUKFCEdChQrqEKMULU4weFMjhRzJp1kbnusEAEmwXEGGZ/ZBPpSs2WSL7SkVrXYHskrsRyVFuTbck7fiafdoOwzxI7j8pGN77agP6Q6jzpp1fRRVPyshN8s91zuV43CmfQ+Sz+G5YaRXS1MdoMq4TAr7LX91RAFTzAWPsqaeJ0LzG/UI6FCulQnlT7WJhFRU/jyeUi+mm02FZfaBHrTzonW0TjontF3AgJIV1RAV0KUxqaXBoq6Nc0w8ZrqFAUKApFs11dxoSQBzNX/IuxTMgIQk/Gqh2eg14hB53+Fek8ihWOCNVG5UE286p8bxiTDYmCH6nE68ArrDmMZGZnNub2HqSsszPsiyL3geXK1ULP8q4RBAIB91q9Q4sDTuL+NYz9KeWKpYqLAWYe/nULBcflrZflKjMkEg9gU2o2KuFxLbOaL37FllcmuyK5NXLwVml2tcnnSi0medPzj+WFwar0rljWw+U/wBnN8sBS2eP+a4j9TN/DamuDP5tlP8AZ5+WAoZ2/wCbT/qZv4bV5rjLb4g3/VXlI28F+1WHOcZIMMTiDHAQBwdGMlVXax2eUQIVIG6qLhzsacdnsW4lmE0ztdcMV4uhdLSqxKKgAC3I9nc36mrDB7C+g+VKVulSqo9icXIzzK0omVUhPEWWSQNMxmE5OtQYHIWInDjaO62tqNxVuoUIXhyhQoUIQoUKOuoQFCjAowKWGkriIVPdkIdUpHkLe81BgVYuy8BVi/ja3xvU6liftEjcD6Kdhw2qlnat47MYYLApisNVy229wbW8rffU43eRl1eR25351EdnxaGMnqNR9TUhhZQ2o+HmflXjM0jjM8nPMq3nF3uPP3WJ9ucnMSOp5qbj0v8Agaz4Vpf0kZnqaQjodI9Nh91ZrXsNE6WSkifN9RCgYybzNJ12RfzQqy9iso48hsCxFrAedVutM+hTaaUgXsBb1O1q7X1DqSlknbq0fp7qHQW6dpIva58lYYezOhbvHpvYWtc+Q9TY1G552TDxteMr4E+PStXEbmxKjc7bjn91NMzQtG6yKLW2sb7ivNY8brI5elLjrvJstL870nUeAQdV5amjKsVPMG1c3qW7VQacVIP6VRJr1gO2gHN0Nj4rIzM6ORzOBIRE0VHaipo3um0L0VHQpFiV1O8qxnClR/Ai/p1r0l2czASQRmM3FgNq80QYVnNlUsfAAmt0+h3J5o8NJxbjvAqh5hSPDpWa+KKUS0rX36zTkON9fC1/FWtFI4Mcwjq6356efsrmCwvy8edZB9L+arqWIG7Wu3kL3FbNwd7BLGsa+l/sZIuJEsas4kW7AC+m23w2rNfDLAK3acdGm3C/Dwv3qVJI7o3BmpHlvWW3oiaWlgK7EEetJWrfvY4aqi0XaGuCd67WuTzpyYERhcGq9GRtbC5R/Z5/dwNIZxL+bz/qZf4bV27WwmUfsB/dwNMs2k/N5v1Uv8NqwGLNvWg9i01A29N4q+ZlmUpw5JWXDOqgookwuqWwJIBJYWUDURsSOVN+zWcyyTRmSXUJUxZZLKFU4bExQwlBYMupHYkMTc+Fqs7YRJI1WRFdbKbMoIuORsetdDAR6mfQmpipZtK6mKbIWNrkjpflWyWbVd7E4yYqUxEhllEcEjOssckZEocdxkiSxLROStmFilmNzYVZMPhETVoRV1MWbSoGpm5s1ubGw350KELxDQoUKEIUdFQoQuq6FcilsPAXYKouTyAqTECTZctfII4ItTADqau+U4DRYdBzJpXs92SWLS8lmbw6D8TU7jcFZdQsADuPs++lfxSGJ/ywObsr7r6WWswvDzAOklHWOnJaVkKh8MhXcW28x1rrMG4ULsFsbfPb76qn0dZ+AWw7t/Sjv/8AYffVr7T41UwkzG266RfqW22868zrMNdBWGnOpOXME5fZNSscyo2ToT6lZJneAEhNhcb/AG1n2ZYIxuR06VomFbfqQefgPCnuYZNHN3GUHYXPUE77GvR3Yg2hDaebMAfVwtxCnYhh4qm3GThvWSWq4/Rj2gGHxQRvZlIW/g36N/LeoDMsjePEtAAWYNZQBuQdwbehq7dm/o/VAr4g3ckWQE2XzJHM0vE56UUrhO7qvGVsyd4I9b6LM0VNMZuqPpNjfTmFtP1gFV38+VM89l0RtILna6j/AFpfCTFVFrEWHOks3N4mJ8Pma8eDgSL55jyVnG20g4XXnjP8kxTSPLJGe8Se7uPsqDkw7L7QI9Rat5wzDUwIvp+wD79wKa5xlMWIQoyrvfewuPAg16LT/E7bhk0VhxB0HZ+qJ8Ia9xc1xuc81hZor0vjcOY3ZDzUkH3Gm961Mhss2QQbFdItyAOtaR2X+jVDY4kktYNoGwF+hPWql2JwYkxaX9lLu3ovL7bVr+WS6nLeNyPcNqzWN4jLTsDIDYkXv5C3DQq+wyiY9hleL7gn+AymHDxExRLt+iALk+BNOMixEsLmVuTDeMdR438RSeExN2kB5avmKbQzc7m1qwnSylxc43dlmcyrjo7tLDofRXqPNoinE1AKOZPTyPnVC7R5rJJNxVUtGbBbdF6X9efvpmcUDIVYalG+m5AJ8SBzqRTMgVNgAPC1THTPbbbbca201GSTBRindtDP2H3Udjez0Ey/lVUk+QuPfWYdsuyq4fvxElD0PS/nWkzSln8iQPtqHz7CiSKRD5kfdV5g1RM2URyPJYdx3XyBHCxsnKqibPGbjrWyWTLXJO9KOliR4Ul1rWzXDQ0rEjVehcW1sHk/7Af3cFUZmkn5Cb9VJ+41P8ya2Cyf9hP7mCqGzOT8hL+qk/casXiTL1YPYtZhrb0nitVxeaStCNCz4dhYIGSBnmYqdKRgO4AuLsSBYXN1ALBPJ82xP1zhTjZ45324ZiBglhjUQMDrPdm7/E5MO7YDeaxWUwzogmijkC2Kh1BsSLEi/LajiyWBWLrDGGOklgqgkr7NzbpWpWUTbs3i5ZIn4zKzrNNGWRSikRyFVspZiNgObH1o6kYYFS4VQtyWNgBdmN2Jt1J3JoUIXiCjoqFCEdCio66hGtWvsHhgZHc81AA9/wDpVUFXHsPsG3tqO1/L/WpDG7UbhyKscLaHVTb8z5K7iXp4j4j8RSmGbiLIjbnSfs/yKZBrEeRuV+9fEeVLmUQnWd7g7eIIsvxrMyUoA2W/Ufp43B9xZbYhNZsAqaXiLKwNwb3N/Kn2eZ7LiUijkGlV3Yj9JuVz4bfOu+zeVGfUSR5X6Xp/iMkVkJU7rswPjyP20qbEY6eobHP1nMJ628X9bc96Zc6PbG1qPdRLMqxnTyBX328acYCS1mbn7R9T/r9lR7waeW6338PUVMYbBAG+zX3H80DxPjUat6NkNg6+0Sb792R57066wCergo1kaQoOIwHe6kAcvKuy63S3K4pw2mRRv/nxFRAbRIqnxH2VnWbU2pJIHkPsojBe6ssOciFdLqWUHusLXF97G9RuZdoDMyqoKoDffmT4nyFNMTibkr0IHxFR7SWvXYYAcyM1yOlYDtkZp1xtnb+c32A3osNOFXUTa+wv5C3zv8Kbue6g8d/sNSEOG1lVtsANvQb/AOfKpEga1vW3nyGXspDrAZrPs87HtPiXkQ2Vzq+ze321XMy7LyxC9rjfl5VvqdlGCg7BrL9hLcvfTfOeyBZD7IBJJA8COXx+daCm+JQ0tjmYNkAC+d8t6o5aaimJsbEk533rHewUdjK/kF+8/dWk5PJ7B8D9hql5Zgfq4deutvhew+VXHJobqp6VK+I4mtha8byM+4qypITDStY7X7p8j6ZHH877qSmffyakcwxHfJHjTJ5ydveKyUVO5/W5KS1l80pxLSn0HypTi25AH301uS9/K32UmXNWRpukLbHcE7ZORKSygCxvemOYS95vMU/yhNUgv05/KmubYYKze+p1BsRVvRO1t53ugEbVlmPaHC6JSRybf39aiBzq4doMLrQnqu4++qeedbOvYQQ7isRiMHQ1DgNDmt9zg/mOT/sJ/cwVQOYv+Rl/VyfuGprPj+Y5N+xH9zB1Xcwf8jL+rk/cNZqekMkm2tBhf9n4raMVn5MOqEmMrpB+sYbEguWBCRxI3DLuxFu6Tbw3pTKcfiHxDrIYtCxqzKqMGjkkIKx8Xisr6VDXIUX1IRbcU9xmTRzrHxA103VkkljYErpNmiZTuCRa9LxZai6tIILMrsQz3ZlVIwWN7nuxoCDsbb3qyWQUN2S7QyYkNxAnsQyDSrpbja7qA7HioNG069yS50+yaKpfLsmigvwl06rDcs1lW+hF1E6Y1udKCyrqNgLmhQheKaFdaa60+dOCMlcuk6O1KWFALTggJRdcAVduzOGHAXnrJJAAvcX6jpVPAq6ZJJaFbbbdOZqwggLGktOaucFAdUE8vcKwxQiw1o6Hxt3f8Kc4/C8RQF3IBa3jYU1wkh0kg725Akn8KksrxAQrJY90gkW6cm+yspWulhkEwNy05a2zHPO3eVrzcC4Ux2ayeVoXKWuSNz0sD4e6rM3Z02YAi8ibqTtqA2a/Su8oKaRwmupuRsRzPKx8OXuqQ4wVt2UevOsRNUGaZz5BmXdn70WdqKiQvNslQc/7JPHEX1qN9/O/hUdhsK/DUF1A8Dff1/Crn2zYcIKbkuRptysCCxPuqmYiO425Dqb/AHVb09XJJEInH8xtkCdLK2pJHyx7TuKloJdrEg36jx6WpvmcPdDX3VvfY+furjIkVtQO/UaSff8AMVNT4JeG439m/wAN6rpHfKz24H1/Rdc4Meq5I3WkWN66bbak771YxsUsBOBuy+VWHJbccAj9HV679PhVZjO9W7KYLxJJ+kpKn0Jvaq+t6re63uolWbM7claYnLA3UgeNJ41yBYja3Om8mIVU3YC/iaZZnmSrh3fUCEViTfbYE8/dUEPL2hoBufv2LPNj61911VMH2ehlRyw34kh1DY7sT8K5xOHXD2RWJNg2/QEkD5Gm/wBG2dfWYH1Hvq7av+I6hby3I91S+fwjh6uoIF/I1b1T6iOqdSTuJAOl8r7rforqGcSOFj1Sq/ipbmmpk7woYhtr+FNZHvvWnw+hBZnzCswpCdzrFuWxollUHfkfDpSEE97CunF+QJpv5UNcIpBawtcG3eUJbCT3bRH+kfsFT5yBJUDsx3HKq/k8qqx1HSb9duVXbA2aIEHbf51RYy99NUAxXFvzbzzuolS8ssQsf+knAiHh6LgNe4vzIqida0L6XH78SdQCfiaz6tjRyyS0cTpCTlv7T7LI4kb1Lu70W59pGtgMm/Yj/DwdVfHSfkpP6j/umrJ2sNsvyb9j/u8JVQxcn5N/6j/umrOCHaj2loML/sz3resdnJkiAibEwybBFMGl5XKnSqcdCukWuzW2G5K86S7MZ1LJMyzs4YnEBV0w8FhhZxAzQMp4otddQl5l7rYAipzFZTDOirPFHKosQJERgDa1wGBsa7jymFWLCKIM2gswRATwxaO5tc6RsPDpVesgoXsZ2hbF/WS59iYBFKMhSNoYnRW1AEtcuTfe5ttsKFWJIQCxAALG7EAXY2C3bxNlUX8FHhQoQvEFFQo6EIGlEG1BYvOlVQcr1YU9O+9zZJJRBa0b6P4oXjGuzMptpY7DzI61Q4sICQL1ccow6wqqAC5I1N1N6lV9LJJTOja7ZJ3jXmrvBYXmUv3WsVrMCRFbJo9Ft8hUXmGSgAsgF/C9hbrv0qHyuCS9wDa/PlYeI8am8esrx2G562Iua8ilgdTT7IkBF9futBsGN2TlK9k4HWG7gi57gP8ANIHI/GrAyC9yoJ8bCqblOezYeNY5Y9S6tjqGpR4W8PU1PYTtBG50ElH6K4sT6dD7qZqInNkc4Zg55Zj3VXUwyF5fbLkmvavAO68W9ljVj8vwqqYbCM7hJAQCLqQLg9fQVO9pc5Mkhw4No47GT+kwsQCfAG3vFRRxhNtN7KLFvG+5tUtt4o7DUi9zu4W/enlYUgkbEAe7kEnNlzYeWJl70ZfS5UcgwIGq3TVp3q0xxrpIa+4I+NV7BYokken4feKmsHjAdjz+YqFWSPkDdrUb+O9cna/eVV8ZgCjab+l/xpoUtzq74/LROlr6XHst4eXpVKx2GkSTQ473pz87+FWeHy/MjZLgCFLp5xILHVBOdT2XY8RwksbDV+F/xqGTDhCAxuSLjw8PupLHRu4ATZADqbzPQDqfxpRgZUSCMus3ilyNEgsVpsmHVlsAHWwI5EH0qH7Q4GE4SZZbLEVII8+gFutwKgcr7R/VFCgmRLCwY2APWx3I9KYZ/mn1tTqbSP0FHsqep6Xv50xT4e75hj7kM2h1gOfDiqplFIH2J6vH9FUOwjyYLGhXB4M91Vv0bg9256Hp761HPYdWHe3gD8N6peVKxUq22k/HwIqay/PW0srd5QNyT05G3jVrjcbpKvp4xmwi+eufV77KQyj6H8M5A6eyrquTXLd3nXXdDEX2vt426UnNOyXHtL51r23Lg1g1ztpfsOl1aJGacoLruKUizlrd1aYy4oWI5X6Hl7jSD4kgADb76tHUEU7QJWAnmmXSBpzKkmx7Me+bD0rRchAXDLY3G/21kqkseprQ8jxIiwijwBYi/vNZP4somsp4mx5da2yNExNeVmQ3rKPpGzLi46QDklkHu5/aTVZDb04zTFcSaR/5zE/E01FWLB0bRG3QADwFliZ39JK53Erb+2J/3dkv7H/d4SqZin7j/wBVv3TVw7bH/d2S/sf91hKpGJfuP/Vb901e0bb09+1aLDpLUhHavRWMz7XDfDyMjLpFmw82qRmB0JGsgS5JU3IvYAk2G9J5BmeJM5TFhkZhM0ceiPQUilVNSSK7MbLJF7YW+u45VMYzKIsQiCVA2ndTdgQSLGxUg7g2oQZDAjl1jUMSCSL9Dfbfa5AJt7RFzc1RLLqK7K53LN/KlTqw+GxIsttP1ri3j57qvCFidzqN6FTOAymKDVwkVNRubeXIDwUXNlGwubDeioQvFFChRihCOu4mN6TN6UhBBvapMN+kFr2uuFSmXgmVb+NXjJoOJOgPK9z6Lv8AhVHy9jxU9RWh9mkszP5aR79z91WWMT9BRyPGtiB2nJabBPwn24+ytkjaBYbL5dP8KZrOb7MfdS0WI1bE7cj9xpnJCVNeQMaMwdVdtG4pxIXI5g+oFM5ZWAAZbgctzceh8PKn8J1DekjGfUU5FIGHMBKBso7Bw6pWZ2NmJPjUzOwC7cv89KbRR+FPBcqRalVdQZnhztwA8El5zCRwWIQyILtcsBuNtzan2NIjkAPn9n+tRmFxIWRCwtpZSfHYg1MZ8g1E357g+u4qLKAHjLVMvylA3EJ1g8Xva96bZ9NrZEFr2ZifI7W+dRkWL2B6jamWJzEnEq3lb7aVTUTnyEt3NJ8Aktp7P2kxxGIJCG+4JU/MffTzDN7S9CL1H5gti/8AWDD33Bp3BJYg+VaKsjb8uxzBrf2I8L2U62SZvyKmuMMhPuo5pO83nSmXtzq4kL4qRzwMzY+NrpSVR9KmmUeJKxE+IIHvJpxmDWU0hFh9Sxjx+Q3NM0jGCDpZfzOB/wCoJQkMwS0tud1Hu2rmXDbcr+prvEsTOQOYU399N8UxAsL1oaXbMcTQfyj0QCmrLzBG1dyzgoq29m+/lSOgnz8hTxcARYyXUeAG/v8ACrOV0bS3bOYzA36WyHekaoZXhjquSAKmsfi9MT6SbBWJ+FRiy6BdbW+00GxuqGUsdyCAPWs9iFNJUzNmObQQAO0jl7rjxZp7FljHeiFG43olrrhYrztbT27P+7cl/ZP7rCVRJ37jf1W+Rq7fSE1styT9kP8ACwlZ/NJ3W/qt8jWhoB/TeKt6aXZht2r07is/JhLQdzRpucRh8UuokEIkSOsZkdmAUaSSCRsSQCrgc3mOJEUqooeIyhQGDR6WjXSZCdMxPEJOgDh6QDfWrF5jMmjnWPiawU7ylJJY2BKlT3omU8iR76KHIIVk4gD6/EyymwJDOFBayhmVSwAGogFr1nFUJj2R7QNiouI5S7LHIECSxuiyrqCssu7qLECZbK5DWA0m4qQyzJIcPfhKRcKu7O1lS+hF1k6Y11NZBZRqNgLmjoQvPWGwuEtYQRe9QfnTk4bDAfyMI/8AjT8KqkGZeddzZrtzq2fgUbnXDneJWybWUuxewVmU4f8A9KL/AKafhXGIxkQG0cf/ACJ+FVRcyPjRS5jfrS2YFA120ST3lNnEae1w30UricUjEdxLjkQoBB9RViyNLRD+lc/cPlVCw8xZwOpNvjWjYTCOkYNiF2FQfiMMjpWxNIFz6J6hn6cudoFJYRveR16+hFIYjGkyFbbAD7b/AIV1hG3+dLjBqSSBdj52t4bV5wCxjnbYvllyNx+qnmwNyk9fIDkOfrXEkjXsLkUqMIy/pJ72FNEMmrZh7t6VHGHXIIsOKAQdEodYINrVI4XFE81v6Vxg16FWY+V706kRwNo3Hraokrg7KwTT3A5FJDAjVcfA+fhS+PR3QAAsy93YeA60nh5mOwXT6XvUzk8mghWHME36XHjUd73Agnco8ryzrakKm5rhJ44mcJuAbA9T0v4b1WMhxryxh5D3yzH0s1gB8K1rNcLxVIJ7rAg289qx7svB+TkTduFKy/bcH51r/h6rjkikDwARv7dPdEVQXzNB3g5c8va6tOO76a+uwYeBB++kT09KWXFo8RBBRrWubWNvP3UzZu6N+VP00L9nonC1nHLkRlY9qsWopUsQelAXDCw260od1866w7XFjzqW+VzYTtC9uqRy4pS4xCaq6OJEMV/0yCqjw33PypXg232tUVicRrNtNz0sdvdRRsFXaLWNpufPL78lw5pPAIS58xzpTEwsTbn0FcZUCJLHwNS0Udrt15Dx91WddWfLTk5aC3abjwQNE2wuE0uq82JFwOQpeaLvEtyHKikbgjUT3rXPqdgPiRSzx3W53PT1qkmqnukbITkerfec87cB7Ll81FYtb78vAVE5gpCMfI2FS80mnnuflVe7RT2hbz2+NbClcWsvuATFW/Yhe7kVUJYmHMEeoNcKaGs+JohVO9wJuLrz9bB9JLWyzJP2U/wsJWcyS91vQ/I1oP0otbK8j/ZT/BwtZm0mx9D8qv6FwFN4pYl2RZetJu06GEvhXgm4YBkvLYKLG26qxLEiwFL5fnUjz8N4ggaMyrZiXQBlULOukBGbUxUAn+SfwpXMsnGIWK8kiFCHUoV9rSRch1ZTa9wbXB3Fc4HIOFI7rNMdba2VjEQSSDz4esiyhQC2y2AsALZxIXOT5y8sksciIrR6LmNy69/V3GJVbSLoBItazrvvR0tl2SrCztqkdnCrqkbUwSMsY0vYXCmSQ3a7HWbk0KELx4k1qJp70z4hoGSrw4kLZXSc9E64tAy0010eum/4gbb1yxT/AAM9nBtfy+VegOwWW8XL42cd86rX8FYhfsrzzliM80aJ7TMqj1YgffXqHs3EcPhkgszFR7drdfCsv8T1sMtNHE49bavzsAdPEK1onPbE7ZO8JPG5NGkbO6KLKSSNuQv0rLezeZjEFg1r6yT/AFWNxb7RWg/SLnBiwWI8CmkEdC9ltf8A4jWCdncfIMQvC5k7joR1vVfgNCyaknJNnEhrSdxAue43Cnx1skUjA7Pa/Y81ukYWO2iJfhcmu5Lsbs2gfzU0j/mY7A1U8T2gm/QvsLbDbz3qGxmPmc2dz6chTFL8NVE52nvaO+58Fd/Lm9yr+ufxQiwe3kHP22rn/wAXqTbit72uKz1Mrdjzv76eQ4FVsG3PW3KrCT4coowQZXOdwA9kClYTchaVluYJIAwZCevIH7akW5XNZ5gsJEdhqv5VJTNKI9KSNa1rP8gb1j6mgjEuwx5Gf5hb7qPJSDa6pSPa3th9UWfSNVrBPDW2xPp1rOewWZ96ZGPeezjzIvqt8b057WSScKRXG+3PnsRVIwmKaNw6mxU3H+PlW7gwqKliDMjtAEkZ3/eqrayf5WqYRoB65FahO4va5I8KLDSDe5t5WO1NsBjNcSvpI1D/AF3pwNRso2B51elo6PZBy45fbVaVrg5ocNCulDcrXHQ7Cu443vcEX8Da/wAas+U5Cpj1MN/0fPzNR+e5aI+Ww6VnWY5FPP0DRqbXIv5XSBK0u2QofEYgkWvYjnt1qNmmJ5sb11LiWvcbHrbkaCkuD3fU9BWup4GwN0AHclE3yT/s+hkclt7D51YBBYVB9lXtJINraR8Qf8TUpisxCm1YfHI5psQMcYvkLAcLJDbnJVvtpiCphjB9uRbnxsR+P2VMyYi3LnVe7W4hWkhLbMsiabeovepGTE6l5G/iKuKegLoImyDT34pmG/TSX5eiZY1iTVc7Uz91U8Tf4f61YAha58KpufzapiP5th+NaGpcI4NkdigYvLswEf5Ze6jaMV00l+g91ciqIgDRZFa/9JmAllyvJOFHJJbC76EZrXhwtr6Qbcj8Kzb/AGDiv/b4j/pS/wD5r1N2Txyw5PhJHvpTCYdjpBJsIk/zc2A5kgAmpLBZ8sr6Ujm03ZRKUOjWl9an9JSCrDvKBdbXuRd9lQ9jdkaLlkxxfaMNCWw00WpNIIaORyzMDojRAVJZiCOvLlXGR9oJpZlWRYwsgxVkUHVG2Dnjw7AvqIk1Fy2wW1rd7nUxmWTxz6eIGuhJUpJIjAkFTZo2U7gkWvScGQQo5dVIY731ybXIZtI1WXWwDPa2si7ajvUddUd2Zz2aZ5Y500uiQuRw5E0mUyhoxrJ4oUw7SqdLXNgLbipXLsnig1cJdOq17ljYLfSi6idKLc2QWVdRsBc0KELxTR0VChCFChQoQpnsdLpxsDc9Lqd/X/GvSgO1ChWQ+KGgdC7f1vZXFD+Ge37LOPpexjcOOEbI41t5kOVX4WJ99NeznZyKCMMAGYjckb/HwoUKtXfyMEgMeRcc7b83K2o2NMznEZgC3LVSf11rWFgPQVB43MCSQVWhQqzwGmic5zi3MK5tbROsgUMxB5AcqWxMKhuQNChTFU5wxRzATaw9Eb07wsxXl9m1SI3FChWUrQBITzTb1RvpFNoxbqQD6c6ztDuKFCtnQkmmhvw/9FZPGD/UdwW3ZHgRwF1d7UAbEbD0qRTIkIuLjyoUKxlfVTNqZLOP1H1Wme9w0KmcCmlFUcgAKie2DEKijkxIOw6WoUKiYT1q+O/EnyJUeL8YKt4TJUJuxJHhy+NSk+DUIQoAFuQo6FXFfW1ElRZzzYEWG7wU8nNUmLFFMRIo5aRb3mnZxBY773FChXp4Y13XIztr3JimcSHX/wAj6qLz/EaljuBcSJv151JLiCG2+FChXRG0EttlZJiJ6d/+vuk8aeo2NUDEyFnYnmST9tChUGt/CYFS44eswdqSoxQoVUrPL2J2D/8AK8D+y4f+ElFlUMkeIeIOnC1yzEaDrJmYyFdeu1g0v83koHnQoUIU/QoUKEIUKFChC//Z"/>
          <p:cNvSpPr>
            <a:spLocks noChangeAspect="1" noChangeArrowheads="1"/>
          </p:cNvSpPr>
          <p:nvPr/>
        </p:nvSpPr>
        <p:spPr bwMode="auto">
          <a:xfrm>
            <a:off x="143608" y="-1096963"/>
            <a:ext cx="3244362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" name="AutoShape 14" descr="data:image/jpeg;base64,/9j/4AAQSkZJRgABAQAAAQABAAD/2wCEAAkGBhQSERUUEhQUFRQWGBcWFRUWFxQdFxcXFBgYFRQYFBUYHCYeGBkjHBQUHy8gIycpLCwsFR4xNTAqNSYrLCkBCQoKDgwOGg8PGiolHyQqLiw0LDAvLSwwLC4vLC0sLC8sLCwpLywsLCwsLSosNCwsLCwsLC0sMCwsLCwsLCwsLP/AABEIALUBFgMBIgACEQEDEQH/xAAcAAAABwEBAAAAAAAAAAAAAAAAAQMEBQYHAgj/xABKEAACAQIEAwUEBQcJBgcAAAABAgMAEQQFEiETMUEGIlFhcTKBkbEHFKHB0SMkQnN0srMzUmJydcPh8PEVJYKSk8UWNVNUg6LS/8QAGwEAAQUBAQAAAAAAAAAAAAAAAAIDBAUGAQf/xAA5EQABAwIDBAgEBAYDAAAAAAABAAIDBBEFITESQVFhEyJxgZGhscEGFDLRM0Lh8BUjJDRSgnKSwv/aAAwDAQACEQMRAD8Aw2jCnnblzoVrnZXH5dgsJHhsRiYycUpbHKkfFusilYI1nRrRtHfWeZDHpQhZFR2p9nmWjD4iSJZElVGIWSNlZHXmrKykjcEbdDcdK1LJIsJ+arpyz6uYMPxHf6i0olYD6zxuLOkqgHV7IJ8BQhY/ahatP7Ktl4w0SSyYSOR8VOpkkw0M35MCPhcTW4aKMm9m3G5vaxNFCMOPrzYWHLuL9bQRR4qTCFFwxSQtwmeThnvaN0Y87UIWY0K03FYXCPikVhgEkky2cOI3gGHXGETCKzhjEj2EdjfnTTLcpw0CZemJODaQ45jMVmw8g+r2hA4zoxAS+vZj40IWe0Kv3bPPsuaKeGCJTLxRwpEw+HiWNEZtVpInYyqwsBcedQnYXL8O+I4mMkiTDwjiMsjfyrXtHGEF3cFratINlB8q6hVwV0K0fFy4OHHQTYf/AGfNhsW0Szo6KVw7qwWfRHLZoYzcsrEDYkfo1Ve2WZpLipBHHho445JEjOHRVVkDkIxK7PsB3qU3VChFFCtF7JJAMFAVXAM5ln+snEfUzMqgR8DhpiZYxYnX1tTmODCriMx4Ay6SQNh/q4mMCwWbfEcISScPbb2WPltUgOIyskrM65JrT+FhDisAcQuXq5ixX1pYWg4AIWT6vr0MYw3s23ve3lUfg4MskwOBhmKQ4h1mLYlCDocTuI0xkY30MmmzcwAOYp5z7gLllQRR1qSxYMT5gcOuXsRioRCJmw3DGHIfinDiV1jY3C8j4cqrP0jRQjERcAwENCpcQCEKr6mBDCGR49dgL6W6ilxOJNkFVM0VXjKFy5suijxVkmknmH1iMgywALHwzLEN3hJLeex09amHwuETF40Yf/Z8jJh8N9W4rQfV2k/JCcqXYIWtxDub399Je/khZfahWh5vj8PB9RmngwDyh5xiYcNwGRoDwwmoRMyh7NIVNwbgeFI5nkuBVosHh58O/HlM0uMcpaHDi/Ci1NyfRqZlFiWKr5UB/JFlRBTiMVdu3OCy+WATYCXDhoW4bRJrRpITtDIRKAZJRYhyt/aB6bx/0dFxjAY58PhjocGbEFQqKw0kpqIvJ3u6AfHoDVhTSdUutoub1VsQhHMEeopEwkC+k28bG3xrVPpAzEMuFVsRFNHFiN3bEQzYiQHSWkZYbrFDZSAtyb8+dS8ed4gZlM8+PwrZaWxNovreFYGJlk4SiJW1HmllAvUCpkLiHWXQFiixk8gT6A0SxkmwUk9RbetMyvM8QMqwKYDGYfDyKcT9YRsTh4nJaW8RYSMC3dvY+FNe1PbGXD5nK+CliaSXDwwSSoUYcQpHxGSRTp1a19rlzqGXEpSoLREDdSPUGkSN60D6Se0zvHBgjP8AWTAOJPPqDB53G6xsNtCAlRbmSaz7rUiZxLBcLg1Xqjs1jpxhMshgaJNeBWRmkieT+STCooULLHa/HJJJPIVJZpiMdDBLLx8K3DjeS31WYX0KWtf63te1RHZZrRZV/Zrf9vqa7SyfmeJ/UTfwmqhmq+jkDOxPNZcXSGcyzJhy0+JjDWDRCK+H1EAkhneSQtYWYKNN9Nje+yPZvtDJLi5ElMgUQQ6A8TopbU6vICyhbyN7Khj3UFt9QW0xxBkUMARZdiAeQ250qYweg+Hhyqem1VewObNNETK0hlMcMkl3V0DSq2rSQoMbXRrxckGm1tRoqtUcQW9gBc3NgBcnmT4nzoUIXh+hQoUIQo70VChCOhQtRUIR0KFHalWQioUdqFq6GlCKjBoWroClsYSVwo70L0YFC1TQ0pKO9c3rq1C1Lc02XEK6BogKO1PxgjNcXJNFXRFc2ph7TddQvQvQtR2rmyUIA04Q7UgBTiNasKUFCSlO1IaqeT4VgNxTQrUStjdtApVi3IrmgTXVq5IqtcwhdSinak770qo2pMjepE7SWNKSNV6e7OtaHKf7Nb/t9SfaGX80xP6ib+E1Q+TNaDKf7Ob5YCnmfS/muI/UTfwmrzrF5iyuDf8AirKFl4ie1Pc6En1U/WeHey8Hh/WdOqx/lNPW3s32vXGSy6cWv8qLwkT6+Jfjl4dHG1bXtr0aNtOvppq2QewvoPlSlbVQFWex8kbmaSJnCNotE3FLC2smSQyb8WS41Dpw1vvehVmoUIXhyhQoUIQoUKFCEdChQrqEKMULU4weFMjhRzJp1kbnusEAEmwXEGGZ/ZBPpSs2WSL7SkVrXYHskrsRyVFuTbck7fiafdoOwzxI7j8pGN77agP6Q6jzpp1fRRVPyshN8s91zuV43CmfQ+Sz+G5YaRXS1MdoMq4TAr7LX91RAFTzAWPsqaeJ0LzG/UI6FCulQnlT7WJhFRU/jyeUi+mm02FZfaBHrTzonW0TjontF3AgJIV1RAV0KUxqaXBoq6Nc0w8ZrqFAUKApFs11dxoSQBzNX/IuxTMgIQk/Gqh2eg14hB53+Fek8ihWOCNVG5UE286p8bxiTDYmCH6nE68ArrDmMZGZnNub2HqSsszPsiyL3geXK1ULP8q4RBAIB91q9Q4sDTuL+NYz9KeWKpYqLAWYe/nULBcflrZflKjMkEg9gU2o2KuFxLbOaL37FllcmuyK5NXLwVml2tcnnSi0medPzj+WFwar0rljWw+U/wBnN8sBS2eP+a4j9TN/DamuDP5tlP8AZ5+WAoZ2/wCbT/qZv4bV5rjLb4g3/VXlI28F+1WHOcZIMMTiDHAQBwdGMlVXax2eUQIVIG6qLhzsacdnsW4lmE0ztdcMV4uhdLSqxKKgAC3I9nc36mrDB7C+g+VKVulSqo9icXIzzK0omVUhPEWWSQNMxmE5OtQYHIWInDjaO62tqNxVuoUIXhyhQoUIQoUKOuoQFCjAowKWGkriIVPdkIdUpHkLe81BgVYuy8BVi/ja3xvU6liftEjcD6Kdhw2qlnat47MYYLApisNVy229wbW8rffU43eRl1eR25351EdnxaGMnqNR9TUhhZQ2o+HmflXjM0jjM8nPMq3nF3uPP3WJ9ucnMSOp5qbj0v8Agaz4Vpf0kZnqaQjodI9Nh91ZrXsNE6WSkifN9RCgYybzNJ12RfzQqy9iso48hsCxFrAedVutM+hTaaUgXsBb1O1q7X1DqSlknbq0fp7qHQW6dpIva58lYYezOhbvHpvYWtc+Q9TY1G552TDxteMr4E+PStXEbmxKjc7bjn91NMzQtG6yKLW2sb7ivNY8brI5elLjrvJstL870nUeAQdV5amjKsVPMG1c3qW7VQacVIP6VRJr1gO2gHN0Nj4rIzM6ORzOBIRE0VHaipo3um0L0VHQpFiV1O8qxnClR/Ai/p1r0l2czASQRmM3FgNq80QYVnNlUsfAAmt0+h3J5o8NJxbjvAqh5hSPDpWa+KKUS0rX36zTkON9fC1/FWtFI4Mcwjq6356efsrmCwvy8edZB9L+arqWIG7Wu3kL3FbNwd7BLGsa+l/sZIuJEsas4kW7AC+m23w2rNfDLAK3acdGm3C/Dwv3qVJI7o3BmpHlvWW3oiaWlgK7EEetJWrfvY4aqi0XaGuCd67WuTzpyYERhcGq9GRtbC5R/Z5/dwNIZxL+bz/qZf4bV27WwmUfsB/dwNMs2k/N5v1Uv8NqwGLNvWg9i01A29N4q+ZlmUpw5JWXDOqgookwuqWwJIBJYWUDURsSOVN+zWcyyTRmSXUJUxZZLKFU4bExQwlBYMupHYkMTc+Fqs7YRJI1WRFdbKbMoIuORsetdDAR6mfQmpipZtK6mKbIWNrkjpflWyWbVd7E4yYqUxEhllEcEjOssckZEocdxkiSxLROStmFilmNzYVZMPhETVoRV1MWbSoGpm5s1ubGw350KELxDQoUKEIUdFQoQuq6FcilsPAXYKouTyAqTECTZctfII4ItTADqau+U4DRYdBzJpXs92SWLS8lmbw6D8TU7jcFZdQsADuPs++lfxSGJ/ywObsr7r6WWswvDzAOklHWOnJaVkKh8MhXcW28x1rrMG4ULsFsbfPb76qn0dZ+AWw7t/Sjv/8AYffVr7T41UwkzG266RfqW22868zrMNdBWGnOpOXME5fZNSscyo2ToT6lZJneAEhNhcb/AG1n2ZYIxuR06VomFbfqQefgPCnuYZNHN3GUHYXPUE77GvR3Yg2hDaebMAfVwtxCnYhh4qm3GThvWSWq4/Rj2gGHxQRvZlIW/g36N/LeoDMsjePEtAAWYNZQBuQdwbehq7dm/o/VAr4g3ckWQE2XzJHM0vE56UUrhO7qvGVsyd4I9b6LM0VNMZuqPpNjfTmFtP1gFV38+VM89l0RtILna6j/AFpfCTFVFrEWHOks3N4mJ8Pma8eDgSL55jyVnG20g4XXnjP8kxTSPLJGe8Se7uPsqDkw7L7QI9Rat5wzDUwIvp+wD79wKa5xlMWIQoyrvfewuPAg16LT/E7bhk0VhxB0HZ+qJ8Ia9xc1xuc81hZor0vjcOY3ZDzUkH3Gm961Mhss2QQbFdItyAOtaR2X+jVDY4kktYNoGwF+hPWql2JwYkxaX9lLu3ovL7bVr+WS6nLeNyPcNqzWN4jLTsDIDYkXv5C3DQq+wyiY9hleL7gn+AymHDxExRLt+iALk+BNOMixEsLmVuTDeMdR438RSeExN2kB5avmKbQzc7m1qwnSylxc43dlmcyrjo7tLDofRXqPNoinE1AKOZPTyPnVC7R5rJJNxVUtGbBbdF6X9efvpmcUDIVYalG+m5AJ8SBzqRTMgVNgAPC1THTPbbbbca201GSTBRindtDP2H3Udjez0Ey/lVUk+QuPfWYdsuyq4fvxElD0PS/nWkzSln8iQPtqHz7CiSKRD5kfdV5g1RM2URyPJYdx3XyBHCxsnKqibPGbjrWyWTLXJO9KOliR4Ul1rWzXDQ0rEjVehcW1sHk/7Af3cFUZmkn5Cb9VJ+41P8ya2Cyf9hP7mCqGzOT8hL+qk/casXiTL1YPYtZhrb0nitVxeaStCNCz4dhYIGSBnmYqdKRgO4AuLsSBYXN1ALBPJ82xP1zhTjZ45324ZiBglhjUQMDrPdm7/E5MO7YDeaxWUwzogmijkC2Kh1BsSLEi/LajiyWBWLrDGGOklgqgkr7NzbpWpWUTbs3i5ZIn4zKzrNNGWRSikRyFVspZiNgObH1o6kYYFS4VQtyWNgBdmN2Jt1J3JoUIXiCjoqFCEdCio66hGtWvsHhgZHc81AA9/wDpVUFXHsPsG3tqO1/L/WpDG7UbhyKscLaHVTb8z5K7iXp4j4j8RSmGbiLIjbnSfs/yKZBrEeRuV+9fEeVLmUQnWd7g7eIIsvxrMyUoA2W/Ufp43B9xZbYhNZsAqaXiLKwNwb3N/Kn2eZ7LiUijkGlV3Yj9JuVz4bfOu+zeVGfUSR5X6Xp/iMkVkJU7rswPjyP20qbEY6eobHP1nMJ628X9bc96Zc6PbG1qPdRLMqxnTyBX328acYCS1mbn7R9T/r9lR7waeW6338PUVMYbBAG+zX3H80DxPjUat6NkNg6+0Sb792R57066wCergo1kaQoOIwHe6kAcvKuy63S3K4pw2mRRv/nxFRAbRIqnxH2VnWbU2pJIHkPsojBe6ssOciFdLqWUHusLXF97G9RuZdoDMyqoKoDffmT4nyFNMTibkr0IHxFR7SWvXYYAcyM1yOlYDtkZp1xtnb+c32A3osNOFXUTa+wv5C3zv8Kbue6g8d/sNSEOG1lVtsANvQb/AOfKpEga1vW3nyGXspDrAZrPs87HtPiXkQ2Vzq+ze321XMy7LyxC9rjfl5VvqdlGCg7BrL9hLcvfTfOeyBZD7IBJJA8COXx+daCm+JQ0tjmYNkAC+d8t6o5aaimJsbEk533rHewUdjK/kF+8/dWk5PJ7B8D9hql5Zgfq4deutvhew+VXHJobqp6VK+I4mtha8byM+4qypITDStY7X7p8j6ZHH877qSmffyakcwxHfJHjTJ5ydveKyUVO5/W5KS1l80pxLSn0HypTi25AH301uS9/K32UmXNWRpukLbHcE7ZORKSygCxvemOYS95vMU/yhNUgv05/KmubYYKze+p1BsRVvRO1t53ugEbVlmPaHC6JSRybf39aiBzq4doMLrQnqu4++qeedbOvYQQ7isRiMHQ1DgNDmt9zg/mOT/sJ/cwVQOYv+Rl/VyfuGprPj+Y5N+xH9zB1Xcwf8jL+rk/cNZqekMkm2tBhf9n4raMVn5MOqEmMrpB+sYbEguWBCRxI3DLuxFu6Tbw3pTKcfiHxDrIYtCxqzKqMGjkkIKx8Xisr6VDXIUX1IRbcU9xmTRzrHxA103VkkljYErpNmiZTuCRa9LxZai6tIILMrsQz3ZlVIwWN7nuxoCDsbb3qyWQUN2S7QyYkNxAnsQyDSrpbja7qA7HioNG069yS50+yaKpfLsmigvwl06rDcs1lW+hF1E6Y1udKCyrqNgLmhQheKaFdaa60+dOCMlcuk6O1KWFALTggJRdcAVduzOGHAXnrJJAAvcX6jpVPAq6ZJJaFbbbdOZqwggLGktOaucFAdUE8vcKwxQiw1o6Hxt3f8Kc4/C8RQF3IBa3jYU1wkh0kg725Akn8KksrxAQrJY90gkW6cm+yspWulhkEwNy05a2zHPO3eVrzcC4Ux2ayeVoXKWuSNz0sD4e6rM3Z02YAi8ibqTtqA2a/Su8oKaRwmupuRsRzPKx8OXuqQ4wVt2UevOsRNUGaZz5BmXdn70WdqKiQvNslQc/7JPHEX1qN9/O/hUdhsK/DUF1A8Dff1/Crn2zYcIKbkuRptysCCxPuqmYiO425Dqb/AHVb09XJJEInH8xtkCdLK2pJHyx7TuKloJdrEg36jx6WpvmcPdDX3VvfY+furjIkVtQO/UaSff8AMVNT4JeG439m/wAN6rpHfKz24H1/Rdc4Meq5I3WkWN66bbak771YxsUsBOBuy+VWHJbccAj9HV679PhVZjO9W7KYLxJJ+kpKn0Jvaq+t6re63uolWbM7claYnLA3UgeNJ41yBYja3Om8mIVU3YC/iaZZnmSrh3fUCEViTfbYE8/dUEPL2hoBufv2LPNj61911VMH2ehlRyw34kh1DY7sT8K5xOHXD2RWJNg2/QEkD5Gm/wBG2dfWYH1Hvq7av+I6hby3I91S+fwjh6uoIF/I1b1T6iOqdSTuJAOl8r7rforqGcSOFj1Sq/ipbmmpk7woYhtr+FNZHvvWnw+hBZnzCswpCdzrFuWxollUHfkfDpSEE97CunF+QJpv5UNcIpBawtcG3eUJbCT3bRH+kfsFT5yBJUDsx3HKq/k8qqx1HSb9duVXbA2aIEHbf51RYy99NUAxXFvzbzzuolS8ssQsf+knAiHh6LgNe4vzIqida0L6XH78SdQCfiaz6tjRyyS0cTpCTlv7T7LI4kb1Lu70W59pGtgMm/Yj/DwdVfHSfkpP6j/umrJ2sNsvyb9j/u8JVQxcn5N/6j/umrOCHaj2loML/sz3resdnJkiAibEwybBFMGl5XKnSqcdCukWuzW2G5K86S7MZ1LJMyzs4YnEBV0w8FhhZxAzQMp4otddQl5l7rYAipzFZTDOirPFHKosQJERgDa1wGBsa7jymFWLCKIM2gswRATwxaO5tc6RsPDpVesgoXsZ2hbF/WS59iYBFKMhSNoYnRW1AEtcuTfe5ttsKFWJIQCxAALG7EAXY2C3bxNlUX8FHhQoQvEFFQo6EIGlEG1BYvOlVQcr1YU9O+9zZJJRBa0b6P4oXjGuzMptpY7DzI61Q4sICQL1ccow6wqqAC5I1N1N6lV9LJJTOja7ZJ3jXmrvBYXmUv3WsVrMCRFbJo9Ft8hUXmGSgAsgF/C9hbrv0qHyuCS9wDa/PlYeI8am8esrx2G562Iua8ilgdTT7IkBF9futBsGN2TlK9k4HWG7gi57gP8ANIHI/GrAyC9yoJ8bCqblOezYeNY5Y9S6tjqGpR4W8PU1PYTtBG50ElH6K4sT6dD7qZqInNkc4Zg55Zj3VXUwyF5fbLkmvavAO68W9ljVj8vwqqYbCM7hJAQCLqQLg9fQVO9pc5Mkhw4No47GT+kwsQCfAG3vFRRxhNtN7KLFvG+5tUtt4o7DUi9zu4W/enlYUgkbEAe7kEnNlzYeWJl70ZfS5UcgwIGq3TVp3q0xxrpIa+4I+NV7BYokken4feKmsHjAdjz+YqFWSPkDdrUb+O9cna/eVV8ZgCjab+l/xpoUtzq74/LROlr6XHst4eXpVKx2GkSTQ473pz87+FWeHy/MjZLgCFLp5xILHVBOdT2XY8RwksbDV+F/xqGTDhCAxuSLjw8PupLHRu4ATZADqbzPQDqfxpRgZUSCMus3ilyNEgsVpsmHVlsAHWwI5EH0qH7Q4GE4SZZbLEVII8+gFutwKgcr7R/VFCgmRLCwY2APWx3I9KYZ/mn1tTqbSP0FHsqep6Xv50xT4e75hj7kM2h1gOfDiqplFIH2J6vH9FUOwjyYLGhXB4M91Vv0bg9256Hp761HPYdWHe3gD8N6peVKxUq22k/HwIqay/PW0srd5QNyT05G3jVrjcbpKvp4xmwi+eufV77KQyj6H8M5A6eyrquTXLd3nXXdDEX2vt426UnNOyXHtL51r23Lg1g1ztpfsOl1aJGacoLruKUizlrd1aYy4oWI5X6Hl7jSD4kgADb76tHUEU7QJWAnmmXSBpzKkmx7Me+bD0rRchAXDLY3G/21kqkseprQ8jxIiwijwBYi/vNZP4somsp4mx5da2yNExNeVmQ3rKPpGzLi46QDklkHu5/aTVZDb04zTFcSaR/5zE/E01FWLB0bRG3QADwFliZ39JK53Erb+2J/3dkv7H/d4SqZin7j/wBVv3TVw7bH/d2S/sf91hKpGJfuP/Vb901e0bb09+1aLDpLUhHavRWMz7XDfDyMjLpFmw82qRmB0JGsgS5JU3IvYAk2G9J5BmeJM5TFhkZhM0ceiPQUilVNSSK7MbLJF7YW+u45VMYzKIsQiCVA2ndTdgQSLGxUg7g2oQZDAjl1jUMSCSL9Dfbfa5AJt7RFzc1RLLqK7K53LN/KlTqw+GxIsttP1ri3j57qvCFidzqN6FTOAymKDVwkVNRubeXIDwUXNlGwubDeioQvFFChRihCOu4mN6TN6UhBBvapMN+kFr2uuFSmXgmVb+NXjJoOJOgPK9z6Lv8AhVHy9jxU9RWh9mkszP5aR79z91WWMT9BRyPGtiB2nJabBPwn24+ytkjaBYbL5dP8KZrOb7MfdS0WI1bE7cj9xpnJCVNeQMaMwdVdtG4pxIXI5g+oFM5ZWAAZbgctzceh8PKn8J1DekjGfUU5FIGHMBKBso7Bw6pWZ2NmJPjUzOwC7cv89KbRR+FPBcqRalVdQZnhztwA8El5zCRwWIQyILtcsBuNtzan2NIjkAPn9n+tRmFxIWRCwtpZSfHYg1MZ8g1E357g+u4qLKAHjLVMvylA3EJ1g8Xva96bZ9NrZEFr2ZifI7W+dRkWL2B6jamWJzEnEq3lb7aVTUTnyEt3NJ8Aktp7P2kxxGIJCG+4JU/MffTzDN7S9CL1H5gti/8AWDD33Bp3BJYg+VaKsjb8uxzBrf2I8L2U62SZvyKmuMMhPuo5pO83nSmXtzq4kL4qRzwMzY+NrpSVR9KmmUeJKxE+IIHvJpxmDWU0hFh9Sxjx+Q3NM0jGCDpZfzOB/wCoJQkMwS0tud1Hu2rmXDbcr+prvEsTOQOYU399N8UxAsL1oaXbMcTQfyj0QCmrLzBG1dyzgoq29m+/lSOgnz8hTxcARYyXUeAG/v8ACrOV0bS3bOYzA36WyHekaoZXhjquSAKmsfi9MT6SbBWJ+FRiy6BdbW+00GxuqGUsdyCAPWs9iFNJUzNmObQQAO0jl7rjxZp7FljHeiFG43olrrhYrztbT27P+7cl/ZP7rCVRJ37jf1W+Rq7fSE1styT9kP8ACwlZ/NJ3W/qt8jWhoB/TeKt6aXZht2r07is/JhLQdzRpucRh8UuokEIkSOsZkdmAUaSSCRsSQCrgc3mOJEUqooeIyhQGDR6WjXSZCdMxPEJOgDh6QDfWrF5jMmjnWPiawU7ylJJY2BKlT3omU8iR76KHIIVk4gD6/EyymwJDOFBayhmVSwAGogFr1nFUJj2R7QNiouI5S7LHIECSxuiyrqCssu7qLECZbK5DWA0m4qQyzJIcPfhKRcKu7O1lS+hF1k6Y11NZBZRqNgLmjoQvPWGwuEtYQRe9QfnTk4bDAfyMI/8AjT8KqkGZeddzZrtzq2fgUbnXDneJWybWUuxewVmU4f8A9KL/AKafhXGIxkQG0cf/ACJ+FVRcyPjRS5jfrS2YFA120ST3lNnEae1w30UricUjEdxLjkQoBB9RViyNLRD+lc/cPlVCw8xZwOpNvjWjYTCOkYNiF2FQfiMMjpWxNIFz6J6hn6cudoFJYRveR16+hFIYjGkyFbbAD7b/AIV1hG3+dLjBqSSBdj52t4bV5wCxjnbYvllyNx+qnmwNyk9fIDkOfrXEkjXsLkUqMIy/pJ72FNEMmrZh7t6VHGHXIIsOKAQdEodYINrVI4XFE81v6Vxg16FWY+V706kRwNo3Hraokrg7KwTT3A5FJDAjVcfA+fhS+PR3QAAsy93YeA60nh5mOwXT6XvUzk8mghWHME36XHjUd73Agnco8ryzrakKm5rhJ44mcJuAbA9T0v4b1WMhxryxh5D3yzH0s1gB8K1rNcLxVIJ7rAg289qx7svB+TkTduFKy/bcH51r/h6rjkikDwARv7dPdEVQXzNB3g5c8va6tOO76a+uwYeBB++kT09KWXFo8RBBRrWubWNvP3UzZu6N+VP00L9nonC1nHLkRlY9qsWopUsQelAXDCw260od1866w7XFjzqW+VzYTtC9uqRy4pS4xCaq6OJEMV/0yCqjw33PypXg232tUVicRrNtNz0sdvdRRsFXaLWNpufPL78lw5pPAIS58xzpTEwsTbn0FcZUCJLHwNS0Udrt15Dx91WddWfLTk5aC3abjwQNE2wuE0uq82JFwOQpeaLvEtyHKikbgjUT3rXPqdgPiRSzx3W53PT1qkmqnukbITkerfec87cB7Ll81FYtb78vAVE5gpCMfI2FS80mnnuflVe7RT2hbz2+NbClcWsvuATFW/Yhe7kVUJYmHMEeoNcKaGs+JohVO9wJuLrz9bB9JLWyzJP2U/wsJWcyS91vQ/I1oP0otbK8j/ZT/BwtZm0mx9D8qv6FwFN4pYl2RZetJu06GEvhXgm4YBkvLYKLG26qxLEiwFL5fnUjz8N4ggaMyrZiXQBlULOukBGbUxUAn+SfwpXMsnGIWK8kiFCHUoV9rSRch1ZTa9wbXB3Fc4HIOFI7rNMdba2VjEQSSDz4esiyhQC2y2AsALZxIXOT5y8sksciIrR6LmNy69/V3GJVbSLoBItazrvvR0tl2SrCztqkdnCrqkbUwSMsY0vYXCmSQ3a7HWbk0KELx4k1qJp70z4hoGSrw4kLZXSc9E64tAy0010eum/4gbb1yxT/AAM9nBtfy+VegOwWW8XL42cd86rX8FYhfsrzzliM80aJ7TMqj1YgffXqHs3EcPhkgszFR7drdfCsv8T1sMtNHE49bavzsAdPEK1onPbE7ZO8JPG5NGkbO6KLKSSNuQv0rLezeZjEFg1r6yT/AFWNxb7RWg/SLnBiwWI8CmkEdC9ltf8A4jWCdncfIMQvC5k7joR1vVfgNCyaknJNnEhrSdxAue43Cnx1skUjA7Pa/Y81ukYWO2iJfhcmu5Lsbs2gfzU0j/mY7A1U8T2gm/QvsLbDbz3qGxmPmc2dz6chTFL8NVE52nvaO+58Fd/Lm9yr+ufxQiwe3kHP22rn/wAXqTbit72uKz1Mrdjzv76eQ4FVsG3PW3KrCT4coowQZXOdwA9kClYTchaVluYJIAwZCevIH7akW5XNZ5gsJEdhqv5VJTNKI9KSNa1rP8gb1j6mgjEuwx5Gf5hb7qPJSDa6pSPa3th9UWfSNVrBPDW2xPp1rOewWZ96ZGPeezjzIvqt8b057WSScKRXG+3PnsRVIwmKaNw6mxU3H+PlW7gwqKliDMjtAEkZ3/eqrayf5WqYRoB65FahO4va5I8KLDSDe5t5WO1NsBjNcSvpI1D/AF3pwNRso2B51elo6PZBy45fbVaVrg5ocNCulDcrXHQ7Cu443vcEX8Da/wAas+U5Cpj1MN/0fPzNR+e5aI+Ww6VnWY5FPP0DRqbXIv5XSBK0u2QofEYgkWvYjnt1qNmmJ5sb11LiWvcbHrbkaCkuD3fU9BWup4GwN0AHclE3yT/s+hkclt7D51YBBYVB9lXtJINraR8Qf8TUpisxCm1YfHI5psQMcYvkLAcLJDbnJVvtpiCphjB9uRbnxsR+P2VMyYi3LnVe7W4hWkhLbMsiabeovepGTE6l5G/iKuKegLoImyDT34pmG/TSX5eiZY1iTVc7Uz91U8Tf4f61YAha58KpufzapiP5th+NaGpcI4NkdigYvLswEf5Ze6jaMV00l+g91ciqIgDRZFa/9JmAllyvJOFHJJbC76EZrXhwtr6Qbcj8Kzb/AGDiv/b4j/pS/wD5r1N2Txyw5PhJHvpTCYdjpBJsIk/zc2A5kgAmpLBZ8sr6Ujm03ZRKUOjWl9an9JSCrDvKBdbXuRd9lQ9jdkaLlkxxfaMNCWw00WpNIIaORyzMDojRAVJZiCOvLlXGR9oJpZlWRYwsgxVkUHVG2Dnjw7AvqIk1Fy2wW1rd7nUxmWTxz6eIGuhJUpJIjAkFTZo2U7gkWvScGQQo5dVIY731ybXIZtI1WXWwDPa2si7ajvUddUd2Zz2aZ5Y500uiQuRw5E0mUyhoxrJ4oUw7SqdLXNgLbipXLsnig1cJdOq17ljYLfSi6idKLc2QWVdRsBc0KELxTR0VChCFChQoQpnsdLpxsDc9Lqd/X/GvSgO1ChWQ+KGgdC7f1vZXFD+Ge37LOPpexjcOOEbI41t5kOVX4WJ99NeznZyKCMMAGYjckb/HwoUKtXfyMEgMeRcc7b83K2o2NMznEZgC3LVSf11rWFgPQVB43MCSQVWhQqzwGmic5zi3MK5tbROsgUMxB5AcqWxMKhuQNChTFU5wxRzATaw9Eb07wsxXl9m1SI3FChWUrQBITzTb1RvpFNoxbqQD6c6ztDuKFCtnQkmmhvw/9FZPGD/UdwW3ZHgRwF1d7UAbEbD0qRTIkIuLjyoUKxlfVTNqZLOP1H1Wme9w0KmcCmlFUcgAKie2DEKijkxIOw6WoUKiYT1q+O/EnyJUeL8YKt4TJUJuxJHhy+NSk+DUIQoAFuQo6FXFfW1ElRZzzYEWG7wU8nNUmLFFMRIo5aRb3mnZxBY773FChXp4Y13XIztr3JimcSHX/wAj6qLz/EaljuBcSJv151JLiCG2+FChXRG0EttlZJiJ6d/+vuk8aeo2NUDEyFnYnmST9tChUGt/CYFS44eswdqSoxQoVUrPL2J2D/8AK8D+y4f+ElFlUMkeIeIOnC1yzEaDrJmYyFdeu1g0v83koHnQoUIU/QoUKEIUKFChC//Z"/>
          <p:cNvSpPr>
            <a:spLocks noChangeAspect="1" noChangeArrowheads="1"/>
          </p:cNvSpPr>
          <p:nvPr/>
        </p:nvSpPr>
        <p:spPr bwMode="auto">
          <a:xfrm>
            <a:off x="284285" y="-944563"/>
            <a:ext cx="3244362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58384" name="Picture 16" descr="http://www.vision4thefuture.org/s3_workshop/photos/irimage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05"/>
          <a:stretch/>
        </p:blipFill>
        <p:spPr bwMode="auto">
          <a:xfrm>
            <a:off x="3041371" y="4789467"/>
            <a:ext cx="3115206" cy="1916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3020382"/>
            <a:ext cx="919794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0000FF"/>
                </a:solidFill>
              </a:rPr>
              <a:t>Creation of joint School Labs with ESA, DLR, UK National </a:t>
            </a:r>
            <a:r>
              <a:rPr lang="en-GB" dirty="0">
                <a:solidFill>
                  <a:srgbClr val="0000FF"/>
                </a:solidFill>
              </a:rPr>
              <a:t>S</a:t>
            </a:r>
            <a:r>
              <a:rPr lang="en-GB" dirty="0" smtClean="0">
                <a:solidFill>
                  <a:srgbClr val="0000FF"/>
                </a:solidFill>
              </a:rPr>
              <a:t>pace </a:t>
            </a:r>
            <a:r>
              <a:rPr lang="en-GB" dirty="0">
                <a:solidFill>
                  <a:srgbClr val="0000FF"/>
                </a:solidFill>
              </a:rPr>
              <a:t>A</a:t>
            </a:r>
            <a:r>
              <a:rPr lang="en-GB" dirty="0" smtClean="0">
                <a:solidFill>
                  <a:srgbClr val="0000FF"/>
                </a:solidFill>
              </a:rPr>
              <a:t>cademy, Charles University.</a:t>
            </a:r>
          </a:p>
          <a:p>
            <a:pPr marL="0" lvl="1"/>
            <a:r>
              <a:rPr lang="en-GB" dirty="0" smtClean="0"/>
              <a:t>Such as during IGARSS 2012, LP Symposium 2013 and LP Symposium in May 2016. </a:t>
            </a:r>
            <a:r>
              <a:rPr lang="en-GB" dirty="0"/>
              <a:t>Demonstrating RS to schools using instruments such </a:t>
            </a:r>
            <a:r>
              <a:rPr lang="en-GB" dirty="0" smtClean="0"/>
              <a:t>as: </a:t>
            </a:r>
            <a:r>
              <a:rPr lang="en-US" altLang="fr-FR" dirty="0" smtClean="0"/>
              <a:t>Field </a:t>
            </a:r>
            <a:r>
              <a:rPr lang="en-US" altLang="fr-FR" dirty="0"/>
              <a:t>Spectrometer, Thermal camera, </a:t>
            </a:r>
            <a:r>
              <a:rPr lang="en-GB" dirty="0"/>
              <a:t>UV light, </a:t>
            </a:r>
            <a:r>
              <a:rPr lang="fr-CH" dirty="0" err="1"/>
              <a:t>Stereo</a:t>
            </a:r>
            <a:r>
              <a:rPr lang="fr-CH" dirty="0"/>
              <a:t> Optical </a:t>
            </a:r>
            <a:r>
              <a:rPr lang="fr-CH" dirty="0" smtClean="0"/>
              <a:t>Camera, </a:t>
            </a:r>
            <a:r>
              <a:rPr lang="fr-CH" dirty="0" err="1" smtClean="0"/>
              <a:t>possibly</a:t>
            </a:r>
            <a:r>
              <a:rPr lang="fr-CH" dirty="0" smtClean="0"/>
              <a:t> </a:t>
            </a:r>
            <a:r>
              <a:rPr lang="fr-CH" dirty="0" err="1" smtClean="0"/>
              <a:t>enriched</a:t>
            </a:r>
            <a:r>
              <a:rPr lang="fr-CH" dirty="0" smtClean="0"/>
              <a:t> by </a:t>
            </a:r>
            <a:r>
              <a:rPr lang="fr-CH" dirty="0" err="1" smtClean="0"/>
              <a:t>many</a:t>
            </a:r>
            <a:r>
              <a:rPr lang="fr-CH" dirty="0" smtClean="0"/>
              <a:t> </a:t>
            </a:r>
            <a:r>
              <a:rPr lang="fr-CH" dirty="0" err="1" smtClean="0"/>
              <a:t>other</a:t>
            </a:r>
            <a:r>
              <a:rPr lang="fr-CH" dirty="0" smtClean="0"/>
              <a:t> </a:t>
            </a:r>
            <a:r>
              <a:rPr lang="fr-CH" dirty="0" err="1" smtClean="0"/>
              <a:t>experiments</a:t>
            </a:r>
            <a:r>
              <a:rPr lang="fr-CH" dirty="0" smtClean="0"/>
              <a:t> and 3D / oculus </a:t>
            </a:r>
            <a:r>
              <a:rPr lang="fr-CH" dirty="0" err="1" smtClean="0"/>
              <a:t>technology</a:t>
            </a:r>
            <a:endParaRPr lang="en-GB" dirty="0"/>
          </a:p>
          <a:p>
            <a:endParaRPr lang="en-GB" dirty="0"/>
          </a:p>
        </p:txBody>
      </p:sp>
      <p:pic>
        <p:nvPicPr>
          <p:cNvPr id="11" name="Picture 2" descr="Imag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4986854"/>
            <a:ext cx="2524903" cy="1413946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2799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334000" y="1371600"/>
            <a:ext cx="3505167" cy="4041106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285750" indent="-285750" defTabSz="914400" fontAlgn="base">
              <a:lnSpc>
                <a:spcPct val="110000"/>
              </a:lnSpc>
              <a:spcBef>
                <a:spcPts val="900"/>
              </a:spcBef>
              <a:spcAft>
                <a:spcPct val="0"/>
              </a:spcAft>
              <a:buClr>
                <a:srgbClr val="4BFF2C"/>
              </a:buClr>
              <a:buFont typeface="Arial" panose="020B0604020202020204" pitchFamily="34" charset="0"/>
              <a:buChar char="•"/>
            </a:pPr>
            <a:r>
              <a:rPr lang="en-US" sz="1600" b="1" dirty="0" smtClean="0">
                <a:solidFill>
                  <a:srgbClr val="000000"/>
                </a:solidFill>
                <a:latin typeface="Verdana" pitchFamily="34" charset="0"/>
              </a:rPr>
              <a:t>3</a:t>
            </a:r>
            <a:r>
              <a:rPr lang="en-US" sz="1600" b="1" baseline="30000" dirty="0" smtClean="0">
                <a:solidFill>
                  <a:srgbClr val="000000"/>
                </a:solidFill>
                <a:latin typeface="Verdana" pitchFamily="34" charset="0"/>
              </a:rPr>
              <a:t>rd</a:t>
            </a:r>
            <a:r>
              <a:rPr lang="en-US" sz="1600" b="1" dirty="0" smtClean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Verdana" pitchFamily="34" charset="0"/>
              </a:rPr>
              <a:t>ESA MOOC on Climate from Space </a:t>
            </a:r>
            <a:r>
              <a:rPr lang="en-US" sz="1600" b="1" dirty="0" smtClean="0">
                <a:solidFill>
                  <a:srgbClr val="000000"/>
                </a:solidFill>
                <a:latin typeface="Verdana" pitchFamily="34" charset="0"/>
              </a:rPr>
              <a:t>“</a:t>
            </a:r>
            <a:r>
              <a:rPr lang="en-US" sz="1600" b="1" dirty="0">
                <a:solidFill>
                  <a:srgbClr val="000000"/>
                </a:solidFill>
                <a:latin typeface="Verdana" pitchFamily="34" charset="0"/>
              </a:rPr>
              <a:t>Greenland special</a:t>
            </a:r>
            <a:r>
              <a:rPr lang="en-US" sz="1600" b="1" dirty="0" smtClean="0">
                <a:solidFill>
                  <a:srgbClr val="000000"/>
                </a:solidFill>
                <a:latin typeface="Verdana" pitchFamily="34" charset="0"/>
              </a:rPr>
              <a:t>” (</a:t>
            </a:r>
            <a:r>
              <a:rPr lang="en-US" sz="1600" b="1" dirty="0" smtClean="0">
                <a:solidFill>
                  <a:srgbClr val="FF0000"/>
                </a:solidFill>
                <a:latin typeface="Verdana" pitchFamily="34" charset="0"/>
              </a:rPr>
              <a:t>in two months</a:t>
            </a:r>
            <a:r>
              <a:rPr lang="en-US" sz="1600" b="1" dirty="0" smtClean="0">
                <a:solidFill>
                  <a:srgbClr val="000000"/>
                </a:solidFill>
                <a:latin typeface="Verdana" pitchFamily="34" charset="0"/>
              </a:rPr>
              <a:t>)</a:t>
            </a:r>
            <a:endParaRPr lang="en-US" sz="1600" b="1" dirty="0">
              <a:solidFill>
                <a:srgbClr val="000000"/>
              </a:solidFill>
              <a:latin typeface="Verdana" pitchFamily="34" charset="0"/>
            </a:endParaRPr>
          </a:p>
          <a:p>
            <a:pPr defTabSz="914400" fontAlgn="base">
              <a:lnSpc>
                <a:spcPct val="110000"/>
              </a:lnSpc>
              <a:spcBef>
                <a:spcPts val="900"/>
              </a:spcBef>
              <a:spcAft>
                <a:spcPct val="0"/>
              </a:spcAft>
              <a:buClr>
                <a:srgbClr val="4BFF2C"/>
              </a:buClr>
            </a:pPr>
            <a:r>
              <a:rPr lang="en-US" sz="1600" dirty="0">
                <a:solidFill>
                  <a:srgbClr val="000000"/>
                </a:solidFill>
                <a:latin typeface="Verdana" pitchFamily="34" charset="0"/>
                <a:hlinkClick r:id="rId3"/>
              </a:rPr>
              <a:t>https://www.futurelearn.com/courses/climate-from-space</a:t>
            </a:r>
            <a:endParaRPr lang="en-US" sz="1600" b="1" dirty="0">
              <a:solidFill>
                <a:srgbClr val="000000"/>
              </a:solidFill>
              <a:latin typeface="Verdana" pitchFamily="34" charset="0"/>
            </a:endParaRPr>
          </a:p>
          <a:p>
            <a:pPr marL="285750" indent="-285750" defTabSz="914400" fontAlgn="base">
              <a:lnSpc>
                <a:spcPct val="110000"/>
              </a:lnSpc>
              <a:spcBef>
                <a:spcPts val="900"/>
              </a:spcBef>
              <a:spcAft>
                <a:spcPct val="0"/>
              </a:spcAft>
              <a:buClr>
                <a:srgbClr val="4BFF2C"/>
              </a:buClr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00000"/>
                </a:solidFill>
                <a:latin typeface="Verdana" pitchFamily="34" charset="0"/>
              </a:rPr>
              <a:t>1</a:t>
            </a:r>
            <a:r>
              <a:rPr lang="en-US" sz="1600" b="1" baseline="30000" dirty="0">
                <a:solidFill>
                  <a:srgbClr val="000000"/>
                </a:solidFill>
                <a:latin typeface="Verdana" pitchFamily="34" charset="0"/>
              </a:rPr>
              <a:t>st</a:t>
            </a:r>
            <a:r>
              <a:rPr lang="en-US" sz="1600" b="1" dirty="0">
                <a:solidFill>
                  <a:srgbClr val="000000"/>
                </a:solidFill>
                <a:latin typeface="Verdana" pitchFamily="34" charset="0"/>
              </a:rPr>
              <a:t> ESA MOOC “EO from Space: The Optical View</a:t>
            </a:r>
            <a:r>
              <a:rPr lang="en-US" sz="1600" b="1" dirty="0" smtClean="0">
                <a:solidFill>
                  <a:srgbClr val="000000"/>
                </a:solidFill>
                <a:latin typeface="Verdana" pitchFamily="34" charset="0"/>
              </a:rPr>
              <a:t>”</a:t>
            </a:r>
            <a:endParaRPr lang="en-US" sz="1600" dirty="0">
              <a:solidFill>
                <a:srgbClr val="000000"/>
              </a:solidFill>
              <a:latin typeface="Verdana" pitchFamily="34" charset="0"/>
            </a:endParaRPr>
          </a:p>
          <a:p>
            <a:pPr defTabSz="914400" fontAlgn="base">
              <a:lnSpc>
                <a:spcPct val="110000"/>
              </a:lnSpc>
              <a:spcBef>
                <a:spcPts val="900"/>
              </a:spcBef>
              <a:spcAft>
                <a:spcPct val="0"/>
              </a:spcAft>
              <a:buClr>
                <a:srgbClr val="4BFF2C"/>
              </a:buClr>
            </a:pPr>
            <a:r>
              <a:rPr lang="en-US" sz="1600" dirty="0">
                <a:solidFill>
                  <a:srgbClr val="000000"/>
                </a:solidFill>
                <a:latin typeface="Verdana" pitchFamily="34" charset="0"/>
                <a:hlinkClick r:id="rId4"/>
              </a:rPr>
              <a:t>https://</a:t>
            </a:r>
            <a:r>
              <a:rPr lang="en-US" sz="1600" dirty="0" smtClean="0">
                <a:solidFill>
                  <a:srgbClr val="000000"/>
                </a:solidFill>
                <a:latin typeface="Verdana" pitchFamily="34" charset="0"/>
                <a:hlinkClick r:id="rId4"/>
              </a:rPr>
              <a:t>www.futurelearn.com/courses/optical-earth-observation</a:t>
            </a:r>
            <a:endParaRPr lang="en-US" sz="1600" dirty="0" smtClean="0">
              <a:solidFill>
                <a:srgbClr val="000000"/>
              </a:solidFill>
              <a:latin typeface="Verdana" pitchFamily="34" charset="0"/>
            </a:endParaRPr>
          </a:p>
          <a:p>
            <a:pPr marL="285750" indent="-285750" defTabSz="914400" fontAlgn="base">
              <a:lnSpc>
                <a:spcPct val="110000"/>
              </a:lnSpc>
              <a:spcBef>
                <a:spcPts val="900"/>
              </a:spcBef>
              <a:spcAft>
                <a:spcPct val="0"/>
              </a:spcAft>
              <a:buClr>
                <a:srgbClr val="4BFF2C"/>
              </a:buClr>
              <a:buFont typeface="Arial" panose="020B0604020202020204" pitchFamily="34" charset="0"/>
              <a:buChar char="•"/>
            </a:pPr>
            <a:r>
              <a:rPr lang="en-US" sz="1600" b="1" dirty="0" smtClean="0">
                <a:solidFill>
                  <a:srgbClr val="000000"/>
                </a:solidFill>
                <a:latin typeface="Verdana" pitchFamily="34" charset="0"/>
              </a:rPr>
              <a:t>1</a:t>
            </a:r>
            <a:r>
              <a:rPr lang="en-US" sz="1600" b="1" baseline="30000" dirty="0" smtClean="0">
                <a:solidFill>
                  <a:srgbClr val="000000"/>
                </a:solidFill>
                <a:latin typeface="Verdana" pitchFamily="34" charset="0"/>
              </a:rPr>
              <a:t>st</a:t>
            </a:r>
            <a:r>
              <a:rPr lang="en-US" sz="1600" b="1" dirty="0" smtClean="0">
                <a:solidFill>
                  <a:srgbClr val="000000"/>
                </a:solidFill>
                <a:latin typeface="Verdana" pitchFamily="34" charset="0"/>
              </a:rPr>
              <a:t> ESA </a:t>
            </a:r>
            <a:r>
              <a:rPr lang="en-US" sz="1600" b="1" dirty="0">
                <a:solidFill>
                  <a:srgbClr val="000000"/>
                </a:solidFill>
                <a:latin typeface="Verdana" pitchFamily="34" charset="0"/>
              </a:rPr>
              <a:t>MOOC “EO from Space: The Radar View” </a:t>
            </a:r>
            <a:r>
              <a:rPr lang="en-US" sz="1400" dirty="0" smtClean="0">
                <a:solidFill>
                  <a:srgbClr val="000000"/>
                </a:solidFill>
                <a:latin typeface="Verdana" pitchFamily="34" charset="0"/>
              </a:rPr>
              <a:t>Foreseen </a:t>
            </a:r>
            <a:r>
              <a:rPr lang="en-US" sz="1400" dirty="0">
                <a:solidFill>
                  <a:srgbClr val="000000"/>
                </a:solidFill>
                <a:latin typeface="Verdana" pitchFamily="34" charset="0"/>
              </a:rPr>
              <a:t>launch in October 2017  </a:t>
            </a:r>
          </a:p>
        </p:txBody>
      </p:sp>
      <p:sp>
        <p:nvSpPr>
          <p:cNvPr id="4" name="Rectangle 3"/>
          <p:cNvSpPr/>
          <p:nvPr/>
        </p:nvSpPr>
        <p:spPr>
          <a:xfrm>
            <a:off x="1955800" y="269502"/>
            <a:ext cx="6578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 sz="2800" b="1" dirty="0" smtClean="0">
                <a:solidFill>
                  <a:srgbClr val="FFFFFF"/>
                </a:solidFill>
                <a:latin typeface="Verdana"/>
              </a:rPr>
              <a:t>Other ESA MOOCs</a:t>
            </a:r>
            <a:endParaRPr lang="en-GB" sz="2800" b="1" dirty="0">
              <a:solidFill>
                <a:srgbClr val="FFFFFF"/>
              </a:solidFill>
              <a:latin typeface="Verdana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50" y="1219200"/>
            <a:ext cx="5010150" cy="489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2428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143000" y="0"/>
            <a:ext cx="7781925" cy="427038"/>
          </a:xfrm>
        </p:spPr>
        <p:txBody>
          <a:bodyPr/>
          <a:lstStyle/>
          <a:p>
            <a:r>
              <a:rPr lang="en-GB" dirty="0" smtClean="0"/>
              <a:t>SAR video lectures and </a:t>
            </a:r>
            <a:br>
              <a:rPr lang="en-GB" dirty="0" smtClean="0"/>
            </a:br>
            <a:r>
              <a:rPr lang="en-GB" dirty="0" smtClean="0"/>
              <a:t>SNAP tutorials (French)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41564" y="1219200"/>
            <a:ext cx="4003964" cy="1984375"/>
          </a:xfrm>
        </p:spPr>
        <p:txBody>
          <a:bodyPr/>
          <a:lstStyle/>
          <a:p>
            <a:r>
              <a:rPr lang="en-US" sz="2000" dirty="0" smtClean="0"/>
              <a:t>SAR </a:t>
            </a:r>
            <a:r>
              <a:rPr lang="en-US" sz="2000" dirty="0"/>
              <a:t>basic theory and practical exercises with SNAP (French </a:t>
            </a:r>
            <a:r>
              <a:rPr lang="en-US" sz="2000" dirty="0" smtClean="0"/>
              <a:t>version)</a:t>
            </a:r>
          </a:p>
          <a:p>
            <a:r>
              <a:rPr lang="en-US" sz="2000" dirty="0" smtClean="0"/>
              <a:t>Subtitles (Spanish, English) done for free by students, not online but available ….  </a:t>
            </a:r>
          </a:p>
          <a:p>
            <a:endParaRPr lang="en-GB" sz="200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1344158"/>
            <a:ext cx="5943282" cy="4675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487142"/>
            <a:ext cx="5181600" cy="2896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9018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381000"/>
            <a:ext cx="6105525" cy="427038"/>
          </a:xfrm>
        </p:spPr>
        <p:txBody>
          <a:bodyPr/>
          <a:lstStyle/>
          <a:p>
            <a:r>
              <a:rPr lang="en-GB" dirty="0" smtClean="0"/>
              <a:t>SNAP tutorials and forum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1" y="1600200"/>
            <a:ext cx="5333999" cy="4318000"/>
          </a:xfrm>
        </p:spPr>
        <p:txBody>
          <a:bodyPr/>
          <a:lstStyle/>
          <a:p>
            <a:r>
              <a:rPr lang="en-GB" dirty="0" smtClean="0"/>
              <a:t>Set of tutorials for SNAP</a:t>
            </a:r>
          </a:p>
          <a:p>
            <a:pPr marL="0" indent="269875">
              <a:buNone/>
            </a:pPr>
            <a:r>
              <a:rPr lang="en-GB" dirty="0" smtClean="0"/>
              <a:t> ( Sentinel toolboxes) </a:t>
            </a:r>
            <a:r>
              <a:rPr lang="en-GB" sz="2000" dirty="0" smtClean="0">
                <a:hlinkClick r:id="rId2"/>
              </a:rPr>
              <a:t>http</a:t>
            </a:r>
            <a:r>
              <a:rPr lang="en-GB" sz="2000" dirty="0">
                <a:hlinkClick r:id="rId2"/>
              </a:rPr>
              <a:t>://step.esa.int/main/doc/tutorials</a:t>
            </a:r>
            <a:r>
              <a:rPr lang="en-GB" sz="2000" dirty="0" smtClean="0">
                <a:hlinkClick r:id="rId2"/>
              </a:rPr>
              <a:t>/</a:t>
            </a:r>
            <a:endParaRPr lang="en-GB" sz="2000" dirty="0" smtClean="0"/>
          </a:p>
          <a:p>
            <a:pPr marL="0" indent="269875">
              <a:buNone/>
            </a:pPr>
            <a:endParaRPr lang="en-GB" sz="2000" dirty="0" smtClean="0"/>
          </a:p>
          <a:p>
            <a:r>
              <a:rPr lang="en-GB" dirty="0" smtClean="0"/>
              <a:t>User forum dedicated to </a:t>
            </a:r>
          </a:p>
          <a:p>
            <a:pPr marL="0" indent="363538">
              <a:buNone/>
            </a:pPr>
            <a:r>
              <a:rPr lang="en-GB" dirty="0" smtClean="0"/>
              <a:t>Sentinel toolboxes (SNAP)</a:t>
            </a:r>
          </a:p>
          <a:p>
            <a:pPr marL="0" indent="269875">
              <a:buNone/>
            </a:pPr>
            <a:r>
              <a:rPr lang="en-GB" sz="2000" dirty="0">
                <a:hlinkClick r:id="rId3"/>
              </a:rPr>
              <a:t>http://forum.step.esa.int/</a:t>
            </a:r>
            <a:endParaRPr lang="en-GB" sz="2000" dirty="0"/>
          </a:p>
          <a:p>
            <a:pPr marL="0" indent="269875">
              <a:buNone/>
            </a:pPr>
            <a:endParaRPr lang="en-GB" sz="2000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87"/>
          <a:stretch/>
        </p:blipFill>
        <p:spPr bwMode="auto">
          <a:xfrm>
            <a:off x="5122718" y="1447800"/>
            <a:ext cx="3999668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4988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152400" y="2120900"/>
            <a:ext cx="3979862" cy="4279900"/>
          </a:xfrm>
          <a:prstGeom prst="rect">
            <a:avLst/>
          </a:prstGeom>
        </p:spPr>
        <p:txBody>
          <a:bodyPr lIns="91384" tIns="45691" rIns="91384" bIns="45691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sz="1600" b="1" dirty="0" smtClean="0">
                <a:solidFill>
                  <a:schemeClr val="bg2"/>
                </a:solidFill>
                <a:latin typeface="Verdana"/>
                <a:ea typeface="ＭＳ Ｐゴシック" pitchFamily="34" charset="-128"/>
                <a:cs typeface="Verdana"/>
              </a:rPr>
              <a:t>Thematic Exploitation Platforms</a:t>
            </a:r>
            <a:r>
              <a:rPr lang="en-US" sz="1600" dirty="0" smtClean="0">
                <a:solidFill>
                  <a:schemeClr val="bg2"/>
                </a:solidFill>
                <a:latin typeface="Verdana"/>
                <a:ea typeface="ＭＳ Ｐゴシック" pitchFamily="34" charset="-128"/>
                <a:cs typeface="Verdana"/>
              </a:rPr>
              <a:t> are open virtual collaborative </a:t>
            </a:r>
            <a:r>
              <a:rPr lang="en-US" sz="1600" dirty="0">
                <a:solidFill>
                  <a:schemeClr val="bg2"/>
                </a:solidFill>
                <a:ea typeface="ＭＳ Ｐゴシック" pitchFamily="34" charset="-128"/>
                <a:cs typeface="Verdana"/>
              </a:rPr>
              <a:t>environments bringing </a:t>
            </a:r>
            <a:r>
              <a:rPr lang="en-US" sz="1600" dirty="0" smtClean="0">
                <a:solidFill>
                  <a:schemeClr val="bg2"/>
                </a:solidFill>
                <a:ea typeface="ＭＳ Ｐゴシック" pitchFamily="34" charset="-128"/>
                <a:cs typeface="Verdana"/>
              </a:rPr>
              <a:t>together EO </a:t>
            </a:r>
            <a:r>
              <a:rPr lang="en-US" sz="1600" dirty="0">
                <a:solidFill>
                  <a:schemeClr val="bg2"/>
                </a:solidFill>
                <a:ea typeface="ＭＳ Ｐゴシック" pitchFamily="34" charset="-128"/>
                <a:cs typeface="Verdana"/>
              </a:rPr>
              <a:t>and non-EO </a:t>
            </a:r>
            <a:r>
              <a:rPr lang="en-US" sz="1600" dirty="0" smtClean="0">
                <a:solidFill>
                  <a:schemeClr val="bg2"/>
                </a:solidFill>
                <a:ea typeface="ＭＳ Ｐゴシック" pitchFamily="34" charset="-128"/>
                <a:cs typeface="Verdana"/>
              </a:rPr>
              <a:t>data, hosted processing services, collaborative tools and algorithm development tools</a:t>
            </a:r>
          </a:p>
          <a:p>
            <a:pPr marL="0" indent="0">
              <a:buFont typeface="Arial"/>
              <a:buNone/>
              <a:defRPr/>
            </a:pPr>
            <a:endParaRPr lang="en-US" sz="1600" b="1" dirty="0" smtClean="0">
              <a:solidFill>
                <a:schemeClr val="bg2"/>
              </a:solidFill>
              <a:latin typeface="Verdana"/>
              <a:ea typeface="ＭＳ Ｐゴシック" pitchFamily="34" charset="-128"/>
              <a:cs typeface="Verdana"/>
              <a:hlinkClick r:id="rId3"/>
            </a:endParaRPr>
          </a:p>
          <a:p>
            <a:pPr marL="0" indent="0">
              <a:buFont typeface="Arial"/>
              <a:buNone/>
              <a:defRPr/>
            </a:pPr>
            <a:r>
              <a:rPr lang="en-US" sz="1600" b="1" dirty="0" smtClean="0">
                <a:solidFill>
                  <a:schemeClr val="bg2"/>
                </a:solidFill>
                <a:latin typeface="Verdana"/>
                <a:ea typeface="ＭＳ Ｐゴシック" pitchFamily="34" charset="-128"/>
                <a:cs typeface="Verdana"/>
                <a:hlinkClick r:id="rId3"/>
              </a:rPr>
              <a:t>http://tep.eo.esa.int</a:t>
            </a:r>
            <a:r>
              <a:rPr lang="en-US" sz="1600" b="1" dirty="0" smtClean="0">
                <a:solidFill>
                  <a:schemeClr val="bg2"/>
                </a:solidFill>
                <a:latin typeface="Verdana"/>
                <a:ea typeface="ＭＳ Ｐゴシック" pitchFamily="34" charset="-128"/>
                <a:cs typeface="Verdana"/>
              </a:rPr>
              <a:t> </a:t>
            </a:r>
            <a:endParaRPr lang="en-US" sz="1600" dirty="0">
              <a:solidFill>
                <a:schemeClr val="bg2"/>
              </a:solidFill>
              <a:latin typeface="Verdana"/>
              <a:ea typeface="ＭＳ Ｐゴシック" pitchFamily="34" charset="-128"/>
              <a:cs typeface="Verdana"/>
            </a:endParaRPr>
          </a:p>
          <a:p>
            <a:pPr marL="0" indent="0">
              <a:buFont typeface="Arial"/>
              <a:buNone/>
              <a:defRPr/>
            </a:pPr>
            <a:r>
              <a:rPr lang="en-US" sz="1700" b="1" dirty="0" smtClean="0">
                <a:hlinkClick r:id="rId4"/>
              </a:rPr>
              <a:t>tepcoreteam@esa.int</a:t>
            </a:r>
            <a:r>
              <a:rPr lang="en-US" sz="1700" b="1" dirty="0" smtClean="0"/>
              <a:t> </a:t>
            </a:r>
          </a:p>
          <a:p>
            <a:pPr marL="0" indent="0">
              <a:buFont typeface="Arial"/>
              <a:buNone/>
              <a:defRPr/>
            </a:pPr>
            <a:endParaRPr lang="en-US" sz="1700" b="1" dirty="0" smtClean="0"/>
          </a:p>
        </p:txBody>
      </p:sp>
      <p:pic>
        <p:nvPicPr>
          <p:cNvPr id="1026" name="Picture 2" descr="C:\Users\Salvatore Pinto\Desktop\Dati\Documenti\Presentations\20170316 WorldCover 2017\ctep_screen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814124"/>
            <a:ext cx="4792718" cy="304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9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512" y="1135563"/>
            <a:ext cx="1692237" cy="90180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39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 descr="C:\Users\Salvatore Pinto\Desktop\Dati\Documenti\Presentations\20170316 WorldCover 2017\ptep_screen.jp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92718" y="4002964"/>
            <a:ext cx="4956890" cy="3148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Salvatore Pinto\Desktop\Dati\Documenti\Presentations\20170316 WorldCover 2017\hydro_screen.jpg"/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3097138"/>
            <a:ext cx="4637639" cy="2572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Salvatore Pinto\Desktop\Dati\Documenti\Presentations\20170316 WorldCover 2017\geohazards_screen.jpg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92718" y="2739009"/>
            <a:ext cx="5139940" cy="3264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Salvatore Pinto\Desktop\Dati\Documenti\Presentations\20170316 WorldCover 2017\ftep_screen.jpg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92826" y="1661024"/>
            <a:ext cx="5191070" cy="3296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Salvatore Pinto\Desktop\Dati\Documenti\Presentations\20170316 WorldCover 2017\utep_screen.jpg"/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92390" y="922789"/>
            <a:ext cx="5516845" cy="350377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extLst/>
        </p:spPr>
      </p:pic>
      <p:sp>
        <p:nvSpPr>
          <p:cNvPr id="22529" name="Shape 291"/>
          <p:cNvSpPr>
            <a:spLocks noChangeArrowheads="1"/>
          </p:cNvSpPr>
          <p:nvPr/>
        </p:nvSpPr>
        <p:spPr bwMode="auto">
          <a:xfrm>
            <a:off x="2209800" y="191463"/>
            <a:ext cx="5838825" cy="769441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GB" sz="2200" b="1" dirty="0">
                <a:solidFill>
                  <a:srgbClr val="FFFFFF"/>
                </a:solidFill>
                <a:latin typeface="Verdana"/>
                <a:cs typeface="Verdana"/>
                <a:sym typeface="Calibri" charset="0"/>
              </a:rPr>
              <a:t>ESA Thematic </a:t>
            </a:r>
            <a:r>
              <a:rPr lang="en-US" sz="2200" b="1" dirty="0">
                <a:solidFill>
                  <a:srgbClr val="FFFFFF"/>
                </a:solidFill>
                <a:latin typeface="Verdana"/>
                <a:cs typeface="Verdana"/>
                <a:sym typeface="Calibri" charset="0"/>
              </a:rPr>
              <a:t>Exploitation Platforms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967500" y="960904"/>
            <a:ext cx="2303663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spc="0" normalizeH="0" baseline="0" dirty="0">
              <a:ln>
                <a:noFill/>
              </a:ln>
              <a:solidFill>
                <a:srgbClr val="002569"/>
              </a:solidFill>
              <a:effectLst/>
              <a:uFillTx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318820" y="1586467"/>
            <a:ext cx="2648680" cy="184253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spc="0" normalizeH="0" baseline="0">
              <a:ln>
                <a:noFill/>
              </a:ln>
              <a:solidFill>
                <a:srgbClr val="002569"/>
              </a:solidFill>
              <a:effectLst/>
              <a:uFillTx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96359" y="2037371"/>
            <a:ext cx="2571141" cy="33855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1600" dirty="0" smtClean="0">
                <a:sym typeface="Wingdings" panose="05000000000000000000" pitchFamily="2" charset="2"/>
              </a:rPr>
              <a:t> </a:t>
            </a:r>
            <a:r>
              <a:rPr kumimoji="0" lang="en-GB" sz="1600" b="0" i="0" u="none" strike="noStrike" cap="none" spc="0" normalizeH="0" baseline="0" dirty="0" smtClean="0">
                <a:ln>
                  <a:noFill/>
                </a:ln>
                <a:solidFill>
                  <a:srgbClr val="002569"/>
                </a:solidFill>
                <a:effectLst/>
                <a:uFillTx/>
              </a:rPr>
              <a:t>FOOD SECURITY TEP</a:t>
            </a:r>
            <a:endParaRPr kumimoji="0" lang="en-GB" sz="1600" b="0" i="0" u="none" strike="noStrike" cap="none" spc="0" normalizeH="0" baseline="0" dirty="0">
              <a:ln>
                <a:noFill/>
              </a:ln>
              <a:solidFill>
                <a:srgbClr val="002569"/>
              </a:solidFill>
              <a:effectLst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564058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457200"/>
            <a:ext cx="6105525" cy="427038"/>
          </a:xfrm>
        </p:spPr>
        <p:txBody>
          <a:bodyPr/>
          <a:lstStyle/>
          <a:p>
            <a:r>
              <a:rPr lang="en-GB" dirty="0" smtClean="0"/>
              <a:t>CB about EO Data Access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50309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Status of EO missions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7318" y="1143000"/>
            <a:ext cx="9144000" cy="4318000"/>
          </a:xfrm>
        </p:spPr>
        <p:txBody>
          <a:bodyPr/>
          <a:lstStyle/>
          <a:p>
            <a:r>
              <a:rPr lang="en-GB" dirty="0" smtClean="0"/>
              <a:t>Sentinel-1</a:t>
            </a:r>
            <a:r>
              <a:rPr lang="en-GB" sz="2000" dirty="0" smtClean="0"/>
              <a:t> (</a:t>
            </a:r>
            <a:r>
              <a:rPr lang="en-US" sz="2000" dirty="0" smtClean="0"/>
              <a:t>1A launched </a:t>
            </a:r>
            <a:r>
              <a:rPr lang="en-US" sz="2000" dirty="0"/>
              <a:t>on </a:t>
            </a:r>
            <a:r>
              <a:rPr lang="en-US" sz="2000" dirty="0" smtClean="0"/>
              <a:t>3/04/2014; 1B </a:t>
            </a:r>
            <a:r>
              <a:rPr lang="en-US" sz="2000" dirty="0"/>
              <a:t>on </a:t>
            </a:r>
            <a:r>
              <a:rPr lang="en-US" sz="2000" dirty="0" smtClean="0"/>
              <a:t>25/04/2016)</a:t>
            </a:r>
            <a:endParaRPr lang="en-GB" sz="2000" dirty="0" smtClean="0"/>
          </a:p>
          <a:p>
            <a:r>
              <a:rPr lang="en-GB" dirty="0" smtClean="0"/>
              <a:t>Sentinel-2</a:t>
            </a:r>
            <a:r>
              <a:rPr lang="en-GB" sz="2000" dirty="0" smtClean="0"/>
              <a:t> (2A launched on 23/06/2015</a:t>
            </a:r>
            <a:r>
              <a:rPr lang="en-GB" sz="2000" dirty="0"/>
              <a:t>; </a:t>
            </a:r>
            <a:r>
              <a:rPr lang="en-GB" sz="2000" dirty="0" smtClean="0"/>
              <a:t>2B </a:t>
            </a:r>
            <a:r>
              <a:rPr lang="en-GB" sz="2000" dirty="0"/>
              <a:t>on </a:t>
            </a:r>
            <a:r>
              <a:rPr lang="en-GB" sz="2000" dirty="0" smtClean="0"/>
              <a:t>7/03/2017)</a:t>
            </a:r>
          </a:p>
          <a:p>
            <a:r>
              <a:rPr lang="en-GB" dirty="0" smtClean="0"/>
              <a:t>Sentinel-3</a:t>
            </a:r>
            <a:r>
              <a:rPr lang="en-GB" sz="2000" dirty="0" smtClean="0"/>
              <a:t> (3A launched on 16/02/2016; </a:t>
            </a:r>
            <a:r>
              <a:rPr lang="en-GB" sz="2000" dirty="0" smtClean="0">
                <a:solidFill>
                  <a:srgbClr val="00B050"/>
                </a:solidFill>
              </a:rPr>
              <a:t>3B to be launched in 2017</a:t>
            </a:r>
            <a:r>
              <a:rPr lang="en-GB" sz="2000" dirty="0" smtClean="0"/>
              <a:t>)</a:t>
            </a:r>
          </a:p>
          <a:p>
            <a:r>
              <a:rPr lang="en-GB" dirty="0">
                <a:solidFill>
                  <a:srgbClr val="00B050"/>
                </a:solidFill>
              </a:rPr>
              <a:t>Sentinel-4</a:t>
            </a:r>
            <a:r>
              <a:rPr lang="en-GB" dirty="0"/>
              <a:t> </a:t>
            </a:r>
            <a:r>
              <a:rPr lang="en-GB" sz="2000" dirty="0"/>
              <a:t>(launch planned for 2019)</a:t>
            </a:r>
          </a:p>
          <a:p>
            <a:r>
              <a:rPr lang="en-GB" dirty="0" smtClean="0">
                <a:solidFill>
                  <a:srgbClr val="00B050"/>
                </a:solidFill>
              </a:rPr>
              <a:t>Sentinel-5</a:t>
            </a:r>
            <a:r>
              <a:rPr lang="en-GB" dirty="0" smtClean="0"/>
              <a:t> </a:t>
            </a:r>
            <a:r>
              <a:rPr lang="en-GB" sz="2000" dirty="0" smtClean="0"/>
              <a:t>(</a:t>
            </a:r>
            <a:r>
              <a:rPr lang="en-GB" sz="2000" dirty="0"/>
              <a:t>launch planned for </a:t>
            </a:r>
            <a:r>
              <a:rPr lang="en-GB" sz="2000" dirty="0" smtClean="0"/>
              <a:t>2021)</a:t>
            </a:r>
            <a:endParaRPr lang="en-GB" sz="2000" dirty="0"/>
          </a:p>
          <a:p>
            <a:r>
              <a:rPr lang="en-GB" dirty="0" smtClean="0">
                <a:solidFill>
                  <a:srgbClr val="00B050"/>
                </a:solidFill>
              </a:rPr>
              <a:t>Sentinel-5P</a:t>
            </a:r>
            <a:r>
              <a:rPr lang="en-GB" dirty="0" smtClean="0"/>
              <a:t> </a:t>
            </a:r>
            <a:r>
              <a:rPr lang="en-GB" sz="2000" dirty="0" smtClean="0"/>
              <a:t>(</a:t>
            </a:r>
            <a:r>
              <a:rPr lang="en-GB" sz="2000" dirty="0"/>
              <a:t>launch planned for </a:t>
            </a:r>
            <a:r>
              <a:rPr lang="en-GB" sz="2000" dirty="0" smtClean="0"/>
              <a:t>August 2017)</a:t>
            </a:r>
            <a:endParaRPr lang="en-GB" sz="2000" dirty="0"/>
          </a:p>
          <a:p>
            <a:r>
              <a:rPr lang="en-GB" dirty="0" smtClean="0">
                <a:solidFill>
                  <a:srgbClr val="00B050"/>
                </a:solidFill>
              </a:rPr>
              <a:t>Sentinel-6</a:t>
            </a:r>
            <a:r>
              <a:rPr lang="en-GB" dirty="0" smtClean="0"/>
              <a:t> </a:t>
            </a:r>
            <a:r>
              <a:rPr lang="en-GB" sz="2000" dirty="0" smtClean="0"/>
              <a:t>(</a:t>
            </a:r>
            <a:r>
              <a:rPr lang="en-GB" sz="2000" dirty="0"/>
              <a:t>launch planned for </a:t>
            </a:r>
            <a:r>
              <a:rPr lang="en-GB" sz="2000" dirty="0" smtClean="0"/>
              <a:t>2020)</a:t>
            </a:r>
            <a:endParaRPr lang="en-GB" sz="2000" dirty="0"/>
          </a:p>
          <a:p>
            <a:r>
              <a:rPr lang="en-GB" dirty="0" smtClean="0"/>
              <a:t>SMOS</a:t>
            </a:r>
            <a:r>
              <a:rPr lang="en-GB" sz="2000" dirty="0" smtClean="0"/>
              <a:t> – still operating (until 2017)</a:t>
            </a:r>
          </a:p>
          <a:p>
            <a:r>
              <a:rPr lang="en-GB" dirty="0" err="1" smtClean="0"/>
              <a:t>CryoSAT</a:t>
            </a:r>
            <a:endParaRPr lang="en-GB" dirty="0" smtClean="0"/>
          </a:p>
          <a:p>
            <a:r>
              <a:rPr lang="en-GB" dirty="0" smtClean="0"/>
              <a:t>SWARM</a:t>
            </a:r>
            <a:endParaRPr lang="en-GB" sz="2000" dirty="0"/>
          </a:p>
          <a:p>
            <a:r>
              <a:rPr lang="en-GB" dirty="0" smtClean="0">
                <a:solidFill>
                  <a:srgbClr val="00B050"/>
                </a:solidFill>
              </a:rPr>
              <a:t>ADM-Aeolus</a:t>
            </a:r>
            <a:r>
              <a:rPr lang="en-GB" sz="2000" dirty="0" smtClean="0"/>
              <a:t> (launch planned for the end 2017)</a:t>
            </a:r>
          </a:p>
          <a:p>
            <a:r>
              <a:rPr lang="en-GB" dirty="0" err="1" smtClean="0">
                <a:solidFill>
                  <a:srgbClr val="00B050"/>
                </a:solidFill>
              </a:rPr>
              <a:t>EarthCARE</a:t>
            </a:r>
            <a:r>
              <a:rPr lang="en-GB" sz="2000" dirty="0" smtClean="0"/>
              <a:t> (launch planned for 2018)</a:t>
            </a:r>
          </a:p>
          <a:p>
            <a:r>
              <a:rPr lang="en-GB" dirty="0" smtClean="0">
                <a:solidFill>
                  <a:srgbClr val="00B050"/>
                </a:solidFill>
              </a:rPr>
              <a:t>BIOMASS</a:t>
            </a:r>
            <a:r>
              <a:rPr lang="en-GB" sz="2000" dirty="0" smtClean="0"/>
              <a:t> (launch planned for 2021)</a:t>
            </a:r>
            <a:endParaRPr lang="en-GB" sz="2000" dirty="0"/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88485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457200"/>
            <a:ext cx="6105525" cy="427038"/>
          </a:xfrm>
        </p:spPr>
        <p:txBody>
          <a:bodyPr/>
          <a:lstStyle/>
          <a:p>
            <a:r>
              <a:rPr lang="en-GB" dirty="0" smtClean="0"/>
              <a:t>EO Data Access - Copernicus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5950" y="1673225"/>
            <a:ext cx="8604249" cy="4318000"/>
          </a:xfrm>
        </p:spPr>
        <p:txBody>
          <a:bodyPr/>
          <a:lstStyle/>
          <a:p>
            <a:r>
              <a:rPr lang="en-GB" dirty="0" smtClean="0"/>
              <a:t>Sentinel data – freely available from dedicated hubs</a:t>
            </a:r>
            <a:r>
              <a:rPr lang="en-GB" dirty="0"/>
              <a:t> </a:t>
            </a:r>
            <a:r>
              <a:rPr lang="en-GB" dirty="0" smtClean="0"/>
              <a:t>e.g. </a:t>
            </a:r>
            <a:r>
              <a:rPr lang="en-GB" dirty="0">
                <a:hlinkClick r:id="rId2"/>
              </a:rPr>
              <a:t>https://scihub.copernicus.eu/dhus/#/</a:t>
            </a:r>
            <a:r>
              <a:rPr lang="en-GB" dirty="0" smtClean="0">
                <a:hlinkClick r:id="rId2"/>
              </a:rPr>
              <a:t>home</a:t>
            </a:r>
            <a:endParaRPr lang="en-GB" dirty="0" smtClean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728190"/>
            <a:ext cx="8229600" cy="4129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1806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457200"/>
            <a:ext cx="6105525" cy="427038"/>
          </a:xfrm>
        </p:spPr>
        <p:txBody>
          <a:bodyPr/>
          <a:lstStyle/>
          <a:p>
            <a:r>
              <a:rPr lang="en-GB" dirty="0" smtClean="0"/>
              <a:t>EO Data Access - Copernicus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295400"/>
            <a:ext cx="8991600" cy="4318000"/>
          </a:xfrm>
        </p:spPr>
        <p:txBody>
          <a:bodyPr/>
          <a:lstStyle/>
          <a:p>
            <a:pPr marL="0" indent="0">
              <a:buNone/>
            </a:pPr>
            <a:r>
              <a:rPr lang="en-GB" dirty="0" smtClean="0"/>
              <a:t>ESA has provided specific </a:t>
            </a:r>
            <a:r>
              <a:rPr lang="en-GB" u="sng" dirty="0" smtClean="0"/>
              <a:t>training in 2016 in Madagascar about Data Access</a:t>
            </a:r>
            <a:r>
              <a:rPr lang="en-GB" dirty="0" smtClean="0"/>
              <a:t>, with SW tools facilitating download of image tiles   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09600" y="6336270"/>
            <a:ext cx="7848600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l" rtl="0" latinLnBrk="1" hangingPunct="0"/>
            <a:r>
              <a:rPr lang="en-GB" dirty="0"/>
              <a:t>http://sentineldatahub.github.io/DataHubSystem/index.html</a:t>
            </a:r>
            <a:endParaRPr kumimoji="0" lang="en-GB" sz="1800" b="0" i="0" u="none" strike="noStrike" cap="none" spc="0" normalizeH="0" baseline="0" dirty="0">
              <a:ln>
                <a:noFill/>
              </a:ln>
              <a:solidFill>
                <a:srgbClr val="002569"/>
              </a:solidFill>
              <a:effectLst/>
              <a:uFillTx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52" t="16106" r="11522" b="25965"/>
          <a:stretch/>
        </p:blipFill>
        <p:spPr bwMode="auto">
          <a:xfrm>
            <a:off x="304800" y="2614742"/>
            <a:ext cx="6341917" cy="3557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781800" y="2852680"/>
            <a:ext cx="2286000" cy="286232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en-US" dirty="0"/>
              <a:t>The Data Hub Software (</a:t>
            </a:r>
            <a:r>
              <a:rPr lang="en-US" dirty="0" err="1"/>
              <a:t>DHuS</a:t>
            </a:r>
            <a:r>
              <a:rPr lang="en-US" dirty="0"/>
              <a:t>) is open source software </a:t>
            </a:r>
            <a:r>
              <a:rPr lang="en-US" dirty="0" smtClean="0"/>
              <a:t>supporting </a:t>
            </a:r>
            <a:r>
              <a:rPr lang="en-US" dirty="0"/>
              <a:t>the </a:t>
            </a:r>
            <a:r>
              <a:rPr lang="en-US" b="1" dirty="0"/>
              <a:t>ESA Copernicus data access</a:t>
            </a:r>
            <a:r>
              <a:rPr lang="en-US" dirty="0"/>
              <a:t>.</a:t>
            </a:r>
          </a:p>
          <a:p>
            <a:r>
              <a:rPr lang="en-US" dirty="0" smtClean="0"/>
              <a:t>It provides </a:t>
            </a:r>
            <a:r>
              <a:rPr lang="en-US" dirty="0"/>
              <a:t>a simple web interface to allow interactive data </a:t>
            </a:r>
            <a:r>
              <a:rPr lang="en-US" dirty="0" smtClean="0"/>
              <a:t>download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9144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295400"/>
            <a:ext cx="7905750" cy="4318000"/>
          </a:xfrm>
        </p:spPr>
        <p:txBody>
          <a:bodyPr/>
          <a:lstStyle/>
          <a:p>
            <a:r>
              <a:rPr lang="en-US" b="1" u="sng" dirty="0"/>
              <a:t>CORE </a:t>
            </a:r>
            <a:r>
              <a:rPr lang="en-US" b="1" u="sng" dirty="0" smtClean="0"/>
              <a:t>Datasets </a:t>
            </a:r>
            <a:r>
              <a:rPr lang="en-US" b="1" dirty="0" smtClean="0"/>
              <a:t>- </a:t>
            </a:r>
            <a:r>
              <a:rPr lang="en-US" dirty="0" smtClean="0"/>
              <a:t>continuous </a:t>
            </a:r>
            <a:r>
              <a:rPr lang="en-US" dirty="0"/>
              <a:t>data delivery from systematic missions or generation of large predefined </a:t>
            </a:r>
            <a:r>
              <a:rPr lang="en-US" dirty="0" err="1"/>
              <a:t>coverages</a:t>
            </a:r>
            <a:r>
              <a:rPr lang="en-US" dirty="0"/>
              <a:t>. </a:t>
            </a:r>
            <a:r>
              <a:rPr lang="en-US" dirty="0" smtClean="0"/>
              <a:t>Defined user </a:t>
            </a:r>
            <a:r>
              <a:rPr lang="en-US" dirty="0"/>
              <a:t>eligibility</a:t>
            </a:r>
            <a:r>
              <a:rPr lang="en-US" b="1" dirty="0" smtClean="0"/>
              <a:t>, and  </a:t>
            </a:r>
            <a:r>
              <a:rPr lang="en-US" b="1" dirty="0"/>
              <a:t>specific to each dataset, is defined in the Access Rights </a:t>
            </a:r>
            <a:r>
              <a:rPr lang="en-US" dirty="0" smtClean="0"/>
              <a:t>access </a:t>
            </a:r>
            <a:r>
              <a:rPr lang="en-US" dirty="0"/>
              <a:t>to the data is via </a:t>
            </a:r>
            <a:r>
              <a:rPr lang="en-US" dirty="0" smtClean="0"/>
              <a:t>subscription.</a:t>
            </a: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524000" y="457200"/>
            <a:ext cx="6105525" cy="427038"/>
          </a:xfrm>
          <a:prstGeom prst="rect">
            <a:avLst/>
          </a:prstGeom>
        </p:spPr>
        <p:txBody>
          <a:bodyPr/>
          <a:lstStyle>
            <a:lvl1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1pPr>
            <a:lvl2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2pPr>
            <a:lvl3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3pPr>
            <a:lvl4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4pPr>
            <a:lvl5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5pPr>
            <a:lvl6pPr indent="4572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6pPr>
            <a:lvl7pPr indent="9144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7pPr>
            <a:lvl8pPr indent="13716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8pPr>
            <a:lvl9pPr indent="18288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9pPr>
          </a:lstStyle>
          <a:p>
            <a:pPr defTabSz="914400"/>
            <a:r>
              <a:rPr lang="en-GB" smtClean="0"/>
              <a:t>EO Data Access - Copernicus</a:t>
            </a:r>
            <a:endParaRPr lang="en-GB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144982"/>
            <a:ext cx="4317685" cy="3626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1418" y="3414774"/>
            <a:ext cx="6781800" cy="14906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Right Arrow 4"/>
          <p:cNvSpPr/>
          <p:nvPr/>
        </p:nvSpPr>
        <p:spPr>
          <a:xfrm>
            <a:off x="1731818" y="4329703"/>
            <a:ext cx="609600" cy="214430"/>
          </a:xfrm>
          <a:prstGeom prst="rightArrow">
            <a:avLst/>
          </a:prstGeom>
          <a:solidFill>
            <a:srgbClr val="FF0000"/>
          </a:solidFill>
          <a:ln w="25400" cap="flat">
            <a:solidFill>
              <a:srgbClr val="FF0000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spc="0" normalizeH="0" baseline="0">
              <a:ln>
                <a:noFill/>
              </a:ln>
              <a:solidFill>
                <a:srgbClr val="FF0000"/>
              </a:solidFill>
              <a:effectLst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25439228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295400"/>
            <a:ext cx="7905750" cy="4318000"/>
          </a:xfrm>
        </p:spPr>
        <p:txBody>
          <a:bodyPr/>
          <a:lstStyle/>
          <a:p>
            <a:r>
              <a:rPr lang="en-US" b="1" u="sng" dirty="0" smtClean="0"/>
              <a:t>Additional Datasets </a:t>
            </a:r>
            <a:r>
              <a:rPr lang="en-US" b="1" dirty="0" smtClean="0"/>
              <a:t>– </a:t>
            </a:r>
            <a:r>
              <a:rPr lang="en-US" dirty="0" smtClean="0"/>
              <a:t>very high resolution SAR and optical data (archive and new acquisitions), eligible users are granted by EC and may order data</a:t>
            </a: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524000" y="457200"/>
            <a:ext cx="6105525" cy="427038"/>
          </a:xfrm>
          <a:prstGeom prst="rect">
            <a:avLst/>
          </a:prstGeom>
        </p:spPr>
        <p:txBody>
          <a:bodyPr/>
          <a:lstStyle>
            <a:lvl1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1pPr>
            <a:lvl2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2pPr>
            <a:lvl3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3pPr>
            <a:lvl4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4pPr>
            <a:lvl5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5pPr>
            <a:lvl6pPr indent="4572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6pPr>
            <a:lvl7pPr indent="9144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7pPr>
            <a:lvl8pPr indent="13716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8pPr>
            <a:lvl9pPr indent="18288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9pPr>
          </a:lstStyle>
          <a:p>
            <a:pPr defTabSz="914400"/>
            <a:r>
              <a:rPr lang="en-GB" dirty="0" smtClean="0"/>
              <a:t>EO Data Access - Copernicus</a:t>
            </a:r>
            <a:endParaRPr lang="en-GB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487" y="3341976"/>
            <a:ext cx="7448550" cy="233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082555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2"/>
          <p:cNvSpPr>
            <a:spLocks noGrp="1"/>
          </p:cNvSpPr>
          <p:nvPr>
            <p:ph type="title"/>
          </p:nvPr>
        </p:nvSpPr>
        <p:spPr>
          <a:xfrm>
            <a:off x="1474534" y="152400"/>
            <a:ext cx="6069266" cy="461665"/>
          </a:xfrm>
        </p:spPr>
        <p:txBody>
          <a:bodyPr/>
          <a:lstStyle/>
          <a:p>
            <a:r>
              <a:rPr lang="en-GB" sz="24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(</a:t>
            </a:r>
            <a:r>
              <a:rPr lang="en-GB" sz="24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1</a:t>
            </a:r>
            <a:r>
              <a:rPr lang="en-GB" sz="24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) Training courses at University level in Europe</a:t>
            </a:r>
            <a:endParaRPr lang="en-GB" dirty="0" smtClean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" name="AutoShape 12" descr="data:image/jpeg;base64,/9j/4AAQSkZJRgABAQAAAQABAAD/2wCEAAkGBhQSERUUEhQUFRQWGBcWFRUWFxQdFxcXFBgYFRQYFBUYHCYeGBkjHBQUHy8gIycpLCwsFR4xNTAqNSYrLCkBCQoKDgwOGg8PGiolHyQqLiw0LDAvLSwwLC4vLC0sLC8sLCwpLywsLCwsLSosNCwsLCwsLC0sMCwsLCwsLCwsLP/AABEIALUBFgMBIgACEQEDEQH/xAAcAAAABwEBAAAAAAAAAAAAAAAAAQMEBQYHAgj/xABKEAACAQIEAwUEBQcJBgcAAAABAgMAEQQFEiETMUEGIlFhcTKBkbEHFKHB0SMkQnN0srMzUmJydcPh8PEVJYKSk8UWNVNUg6LS/8QAGwEAAQUBAQAAAAAAAAAAAAAAAAIDBAUGAQf/xAA5EQABAwIDBAgEBAYDAAAAAAABAAIDBBEFITESQVFhEyJxgZGhscEGFDLRM0Lh8BUjJDRSgnKSwv/aAAwDAQACEQMRAD8Aw2jCnnblzoVrnZXH5dgsJHhsRiYycUpbHKkfFusilYI1nRrRtHfWeZDHpQhZFR2p9nmWjD4iSJZElVGIWSNlZHXmrKykjcEbdDcdK1LJIsJ+arpyz6uYMPxHf6i0olYD6zxuLOkqgHV7IJ8BQhY/ahatP7Ktl4w0SSyYSOR8VOpkkw0M35MCPhcTW4aKMm9m3G5vaxNFCMOPrzYWHLuL9bQRR4qTCFFwxSQtwmeThnvaN0Y87UIWY0K03FYXCPikVhgEkky2cOI3gGHXGETCKzhjEj2EdjfnTTLcpw0CZemJODaQ45jMVmw8g+r2hA4zoxAS+vZj40IWe0Kv3bPPsuaKeGCJTLxRwpEw+HiWNEZtVpInYyqwsBcedQnYXL8O+I4mMkiTDwjiMsjfyrXtHGEF3cFratINlB8q6hVwV0K0fFy4OHHQTYf/AGfNhsW0Szo6KVw7qwWfRHLZoYzcsrEDYkfo1Ve2WZpLipBHHho445JEjOHRVVkDkIxK7PsB3qU3VChFFCtF7JJAMFAVXAM5ln+snEfUzMqgR8DhpiZYxYnX1tTmODCriMx4Ay6SQNh/q4mMCwWbfEcISScPbb2WPltUgOIyskrM65JrT+FhDisAcQuXq5ixX1pYWg4AIWT6vr0MYw3s23ve3lUfg4MskwOBhmKQ4h1mLYlCDocTuI0xkY30MmmzcwAOYp5z7gLllQRR1qSxYMT5gcOuXsRioRCJmw3DGHIfinDiV1jY3C8j4cqrP0jRQjERcAwENCpcQCEKr6mBDCGR49dgL6W6ilxOJNkFVM0VXjKFy5suijxVkmknmH1iMgywALHwzLEN3hJLeex09amHwuETF40Yf/Z8jJh8N9W4rQfV2k/JCcqXYIWtxDub399Je/khZfahWh5vj8PB9RmngwDyh5xiYcNwGRoDwwmoRMyh7NIVNwbgeFI5nkuBVosHh58O/HlM0uMcpaHDi/Ci1NyfRqZlFiWKr5UB/JFlRBTiMVdu3OCy+WATYCXDhoW4bRJrRpITtDIRKAZJRYhyt/aB6bx/0dFxjAY58PhjocGbEFQqKw0kpqIvJ3u6AfHoDVhTSdUutoub1VsQhHMEeopEwkC+k28bG3xrVPpAzEMuFVsRFNHFiN3bEQzYiQHSWkZYbrFDZSAtyb8+dS8ed4gZlM8+PwrZaWxNovreFYGJlk4SiJW1HmllAvUCpkLiHWXQFiixk8gT6A0SxkmwUk9RbetMyvM8QMqwKYDGYfDyKcT9YRsTh4nJaW8RYSMC3dvY+FNe1PbGXD5nK+CliaSXDwwSSoUYcQpHxGSRTp1a19rlzqGXEpSoLREDdSPUGkSN60D6Se0zvHBgjP8AWTAOJPPqDB53G6xsNtCAlRbmSaz7rUiZxLBcLg1Xqjs1jpxhMshgaJNeBWRmkieT+STCooULLHa/HJJJPIVJZpiMdDBLLx8K3DjeS31WYX0KWtf63te1RHZZrRZV/Zrf9vqa7SyfmeJ/UTfwmqhmq+jkDOxPNZcXSGcyzJhy0+JjDWDRCK+H1EAkhneSQtYWYKNN9Nje+yPZvtDJLi5ElMgUQQ6A8TopbU6vICyhbyN7Khj3UFt9QW0xxBkUMARZdiAeQ250qYweg+Hhyqem1VewObNNETK0hlMcMkl3V0DSq2rSQoMbXRrxckGm1tRoqtUcQW9gBc3NgBcnmT4nzoUIXh+hQoUIQo70VChCOhQtRUIR0KFHalWQioUdqFq6GlCKjBoWroClsYSVwo70L0YFC1TQ0pKO9c3rq1C1Lc02XEK6BogKO1PxgjNcXJNFXRFc2ph7TddQvQvQtR2rmyUIA04Q7UgBTiNasKUFCSlO1IaqeT4VgNxTQrUStjdtApVi3IrmgTXVq5IqtcwhdSinak770qo2pMjepE7SWNKSNV6e7OtaHKf7Nb/t9SfaGX80xP6ib+E1Q+TNaDKf7Ob5YCnmfS/muI/UTfwmrzrF5iyuDf8AirKFl4ie1Pc6En1U/WeHey8Hh/WdOqx/lNPW3s32vXGSy6cWv8qLwkT6+Jfjl4dHG1bXtr0aNtOvppq2QewvoPlSlbVQFWex8kbmaSJnCNotE3FLC2smSQyb8WS41Dpw1vvehVmoUIXhyhQoUIQoUKFCEdChQrqEKMULU4weFMjhRzJp1kbnusEAEmwXEGGZ/ZBPpSs2WSL7SkVrXYHskrsRyVFuTbck7fiafdoOwzxI7j8pGN77agP6Q6jzpp1fRRVPyshN8s91zuV43CmfQ+Sz+G5YaRXS1MdoMq4TAr7LX91RAFTzAWPsqaeJ0LzG/UI6FCulQnlT7WJhFRU/jyeUi+mm02FZfaBHrTzonW0TjontF3AgJIV1RAV0KUxqaXBoq6Nc0w8ZrqFAUKApFs11dxoSQBzNX/IuxTMgIQk/Gqh2eg14hB53+Fek8ihWOCNVG5UE286p8bxiTDYmCH6nE68ArrDmMZGZnNub2HqSsszPsiyL3geXK1ULP8q4RBAIB91q9Q4sDTuL+NYz9KeWKpYqLAWYe/nULBcflrZflKjMkEg9gU2o2KuFxLbOaL37FllcmuyK5NXLwVml2tcnnSi0medPzj+WFwar0rljWw+U/wBnN8sBS2eP+a4j9TN/DamuDP5tlP8AZ5+WAoZ2/wCbT/qZv4bV5rjLb4g3/VXlI28F+1WHOcZIMMTiDHAQBwdGMlVXax2eUQIVIG6qLhzsacdnsW4lmE0ztdcMV4uhdLSqxKKgAC3I9nc36mrDB7C+g+VKVulSqo9icXIzzK0omVUhPEWWSQNMxmE5OtQYHIWInDjaO62tqNxVuoUIXhyhQoUIQoUKOuoQFCjAowKWGkriIVPdkIdUpHkLe81BgVYuy8BVi/ja3xvU6liftEjcD6Kdhw2qlnat47MYYLApisNVy229wbW8rffU43eRl1eR25351EdnxaGMnqNR9TUhhZQ2o+HmflXjM0jjM8nPMq3nF3uPP3WJ9ucnMSOp5qbj0v8Agaz4Vpf0kZnqaQjodI9Nh91ZrXsNE6WSkifN9RCgYybzNJ12RfzQqy9iso48hsCxFrAedVutM+hTaaUgXsBb1O1q7X1DqSlknbq0fp7qHQW6dpIva58lYYezOhbvHpvYWtc+Q9TY1G552TDxteMr4E+PStXEbmxKjc7bjn91NMzQtG6yKLW2sb7ivNY8brI5elLjrvJstL870nUeAQdV5amjKsVPMG1c3qW7VQacVIP6VRJr1gO2gHN0Nj4rIzM6ORzOBIRE0VHaipo3um0L0VHQpFiV1O8qxnClR/Ai/p1r0l2czASQRmM3FgNq80QYVnNlUsfAAmt0+h3J5o8NJxbjvAqh5hSPDpWa+KKUS0rX36zTkON9fC1/FWtFI4Mcwjq6356efsrmCwvy8edZB9L+arqWIG7Wu3kL3FbNwd7BLGsa+l/sZIuJEsas4kW7AC+m23w2rNfDLAK3acdGm3C/Dwv3qVJI7o3BmpHlvWW3oiaWlgK7EEetJWrfvY4aqi0XaGuCd67WuTzpyYERhcGq9GRtbC5R/Z5/dwNIZxL+bz/qZf4bV27WwmUfsB/dwNMs2k/N5v1Uv8NqwGLNvWg9i01A29N4q+ZlmUpw5JWXDOqgookwuqWwJIBJYWUDURsSOVN+zWcyyTRmSXUJUxZZLKFU4bExQwlBYMupHYkMTc+Fqs7YRJI1WRFdbKbMoIuORsetdDAR6mfQmpipZtK6mKbIWNrkjpflWyWbVd7E4yYqUxEhllEcEjOssckZEocdxkiSxLROStmFilmNzYVZMPhETVoRV1MWbSoGpm5s1ubGw350KELxDQoUKEIUdFQoQuq6FcilsPAXYKouTyAqTECTZctfII4ItTADqau+U4DRYdBzJpXs92SWLS8lmbw6D8TU7jcFZdQsADuPs++lfxSGJ/ywObsr7r6WWswvDzAOklHWOnJaVkKh8MhXcW28x1rrMG4ULsFsbfPb76qn0dZ+AWw7t/Sjv/8AYffVr7T41UwkzG266RfqW22868zrMNdBWGnOpOXME5fZNSscyo2ToT6lZJneAEhNhcb/AG1n2ZYIxuR06VomFbfqQefgPCnuYZNHN3GUHYXPUE77GvR3Yg2hDaebMAfVwtxCnYhh4qm3GThvWSWq4/Rj2gGHxQRvZlIW/g36N/LeoDMsjePEtAAWYNZQBuQdwbehq7dm/o/VAr4g3ckWQE2XzJHM0vE56UUrhO7qvGVsyd4I9b6LM0VNMZuqPpNjfTmFtP1gFV38+VM89l0RtILna6j/AFpfCTFVFrEWHOks3N4mJ8Pma8eDgSL55jyVnG20g4XXnjP8kxTSPLJGe8Se7uPsqDkw7L7QI9Rat5wzDUwIvp+wD79wKa5xlMWIQoyrvfewuPAg16LT/E7bhk0VhxB0HZ+qJ8Ia9xc1xuc81hZor0vjcOY3ZDzUkH3Gm961Mhss2QQbFdItyAOtaR2X+jVDY4kktYNoGwF+hPWql2JwYkxaX9lLu3ovL7bVr+WS6nLeNyPcNqzWN4jLTsDIDYkXv5C3DQq+wyiY9hleL7gn+AymHDxExRLt+iALk+BNOMixEsLmVuTDeMdR438RSeExN2kB5avmKbQzc7m1qwnSylxc43dlmcyrjo7tLDofRXqPNoinE1AKOZPTyPnVC7R5rJJNxVUtGbBbdF6X9efvpmcUDIVYalG+m5AJ8SBzqRTMgVNgAPC1THTPbbbbca201GSTBRindtDP2H3Udjez0Ey/lVUk+QuPfWYdsuyq4fvxElD0PS/nWkzSln8iQPtqHz7CiSKRD5kfdV5g1RM2URyPJYdx3XyBHCxsnKqibPGbjrWyWTLXJO9KOliR4Ul1rWzXDQ0rEjVehcW1sHk/7Af3cFUZmkn5Cb9VJ+41P8ya2Cyf9hP7mCqGzOT8hL+qk/casXiTL1YPYtZhrb0nitVxeaStCNCz4dhYIGSBnmYqdKRgO4AuLsSBYXN1ALBPJ82xP1zhTjZ45324ZiBglhjUQMDrPdm7/E5MO7YDeaxWUwzogmijkC2Kh1BsSLEi/LajiyWBWLrDGGOklgqgkr7NzbpWpWUTbs3i5ZIn4zKzrNNGWRSikRyFVspZiNgObH1o6kYYFS4VQtyWNgBdmN2Jt1J3JoUIXiCjoqFCEdCio66hGtWvsHhgZHc81AA9/wDpVUFXHsPsG3tqO1/L/WpDG7UbhyKscLaHVTb8z5K7iXp4j4j8RSmGbiLIjbnSfs/yKZBrEeRuV+9fEeVLmUQnWd7g7eIIsvxrMyUoA2W/Ufp43B9xZbYhNZsAqaXiLKwNwb3N/Kn2eZ7LiUijkGlV3Yj9JuVz4bfOu+zeVGfUSR5X6Xp/iMkVkJU7rswPjyP20qbEY6eobHP1nMJ628X9bc96Zc6PbG1qPdRLMqxnTyBX328acYCS1mbn7R9T/r9lR7waeW6338PUVMYbBAG+zX3H80DxPjUat6NkNg6+0Sb792R57066wCergo1kaQoOIwHe6kAcvKuy63S3K4pw2mRRv/nxFRAbRIqnxH2VnWbU2pJIHkPsojBe6ssOciFdLqWUHusLXF97G9RuZdoDMyqoKoDffmT4nyFNMTibkr0IHxFR7SWvXYYAcyM1yOlYDtkZp1xtnb+c32A3osNOFXUTa+wv5C3zv8Kbue6g8d/sNSEOG1lVtsANvQb/AOfKpEga1vW3nyGXspDrAZrPs87HtPiXkQ2Vzq+ze321XMy7LyxC9rjfl5VvqdlGCg7BrL9hLcvfTfOeyBZD7IBJJA8COXx+daCm+JQ0tjmYNkAC+d8t6o5aaimJsbEk533rHewUdjK/kF+8/dWk5PJ7B8D9hql5Zgfq4deutvhew+VXHJobqp6VK+I4mtha8byM+4qypITDStY7X7p8j6ZHH877qSmffyakcwxHfJHjTJ5ydveKyUVO5/W5KS1l80pxLSn0HypTi25AH301uS9/K32UmXNWRpukLbHcE7ZORKSygCxvemOYS95vMU/yhNUgv05/KmubYYKze+p1BsRVvRO1t53ugEbVlmPaHC6JSRybf39aiBzq4doMLrQnqu4++qeedbOvYQQ7isRiMHQ1DgNDmt9zg/mOT/sJ/cwVQOYv+Rl/VyfuGprPj+Y5N+xH9zB1Xcwf8jL+rk/cNZqekMkm2tBhf9n4raMVn5MOqEmMrpB+sYbEguWBCRxI3DLuxFu6Tbw3pTKcfiHxDrIYtCxqzKqMGjkkIKx8Xisr6VDXIUX1IRbcU9xmTRzrHxA103VkkljYErpNmiZTuCRa9LxZai6tIILMrsQz3ZlVIwWN7nuxoCDsbb3qyWQUN2S7QyYkNxAnsQyDSrpbja7qA7HioNG069yS50+yaKpfLsmigvwl06rDcs1lW+hF1E6Y1udKCyrqNgLmhQheKaFdaa60+dOCMlcuk6O1KWFALTggJRdcAVduzOGHAXnrJJAAvcX6jpVPAq6ZJJaFbbbdOZqwggLGktOaucFAdUE8vcKwxQiw1o6Hxt3f8Kc4/C8RQF3IBa3jYU1wkh0kg725Akn8KksrxAQrJY90gkW6cm+yspWulhkEwNy05a2zHPO3eVrzcC4Ux2ayeVoXKWuSNz0sD4e6rM3Z02YAi8ibqTtqA2a/Su8oKaRwmupuRsRzPKx8OXuqQ4wVt2UevOsRNUGaZz5BmXdn70WdqKiQvNslQc/7JPHEX1qN9/O/hUdhsK/DUF1A8Dff1/Crn2zYcIKbkuRptysCCxPuqmYiO425Dqb/AHVb09XJJEInH8xtkCdLK2pJHyx7TuKloJdrEg36jx6WpvmcPdDX3VvfY+furjIkVtQO/UaSff8AMVNT4JeG439m/wAN6rpHfKz24H1/Rdc4Meq5I3WkWN66bbak771YxsUsBOBuy+VWHJbccAj9HV679PhVZjO9W7KYLxJJ+kpKn0Jvaq+t6re63uolWbM7claYnLA3UgeNJ41yBYja3Om8mIVU3YC/iaZZnmSrh3fUCEViTfbYE8/dUEPL2hoBufv2LPNj61911VMH2ehlRyw34kh1DY7sT8K5xOHXD2RWJNg2/QEkD5Gm/wBG2dfWYH1Hvq7av+I6hby3I91S+fwjh6uoIF/I1b1T6iOqdSTuJAOl8r7rforqGcSOFj1Sq/ipbmmpk7woYhtr+FNZHvvWnw+hBZnzCswpCdzrFuWxollUHfkfDpSEE97CunF+QJpv5UNcIpBawtcG3eUJbCT3bRH+kfsFT5yBJUDsx3HKq/k8qqx1HSb9duVXbA2aIEHbf51RYy99NUAxXFvzbzzuolS8ssQsf+knAiHh6LgNe4vzIqida0L6XH78SdQCfiaz6tjRyyS0cTpCTlv7T7LI4kb1Lu70W59pGtgMm/Yj/DwdVfHSfkpP6j/umrJ2sNsvyb9j/u8JVQxcn5N/6j/umrOCHaj2loML/sz3resdnJkiAibEwybBFMGl5XKnSqcdCukWuzW2G5K86S7MZ1LJMyzs4YnEBV0w8FhhZxAzQMp4otddQl5l7rYAipzFZTDOirPFHKosQJERgDa1wGBsa7jymFWLCKIM2gswRATwxaO5tc6RsPDpVesgoXsZ2hbF/WS59iYBFKMhSNoYnRW1AEtcuTfe5ttsKFWJIQCxAALG7EAXY2C3bxNlUX8FHhQoQvEFFQo6EIGlEG1BYvOlVQcr1YU9O+9zZJJRBa0b6P4oXjGuzMptpY7DzI61Q4sICQL1ccow6wqqAC5I1N1N6lV9LJJTOja7ZJ3jXmrvBYXmUv3WsVrMCRFbJo9Ft8hUXmGSgAsgF/C9hbrv0qHyuCS9wDa/PlYeI8am8esrx2G562Iua8ilgdTT7IkBF9futBsGN2TlK9k4HWG7gi57gP8ANIHI/GrAyC9yoJ8bCqblOezYeNY5Y9S6tjqGpR4W8PU1PYTtBG50ElH6K4sT6dD7qZqInNkc4Zg55Zj3VXUwyF5fbLkmvavAO68W9ljVj8vwqqYbCM7hJAQCLqQLg9fQVO9pc5Mkhw4No47GT+kwsQCfAG3vFRRxhNtN7KLFvG+5tUtt4o7DUi9zu4W/enlYUgkbEAe7kEnNlzYeWJl70ZfS5UcgwIGq3TVp3q0xxrpIa+4I+NV7BYokken4feKmsHjAdjz+YqFWSPkDdrUb+O9cna/eVV8ZgCjab+l/xpoUtzq74/LROlr6XHst4eXpVKx2GkSTQ473pz87+FWeHy/MjZLgCFLp5xILHVBOdT2XY8RwksbDV+F/xqGTDhCAxuSLjw8PupLHRu4ATZADqbzPQDqfxpRgZUSCMus3ilyNEgsVpsmHVlsAHWwI5EH0qH7Q4GE4SZZbLEVII8+gFutwKgcr7R/VFCgmRLCwY2APWx3I9KYZ/mn1tTqbSP0FHsqep6Xv50xT4e75hj7kM2h1gOfDiqplFIH2J6vH9FUOwjyYLGhXB4M91Vv0bg9256Hp761HPYdWHe3gD8N6peVKxUq22k/HwIqay/PW0srd5QNyT05G3jVrjcbpKvp4xmwi+eufV77KQyj6H8M5A6eyrquTXLd3nXXdDEX2vt426UnNOyXHtL51r23Lg1g1ztpfsOl1aJGacoLruKUizlrd1aYy4oWI5X6Hl7jSD4kgADb76tHUEU7QJWAnmmXSBpzKkmx7Me+bD0rRchAXDLY3G/21kqkseprQ8jxIiwijwBYi/vNZP4somsp4mx5da2yNExNeVmQ3rKPpGzLi46QDklkHu5/aTVZDb04zTFcSaR/5zE/E01FWLB0bRG3QADwFliZ39JK53Erb+2J/3dkv7H/d4SqZin7j/wBVv3TVw7bH/d2S/sf91hKpGJfuP/Vb901e0bb09+1aLDpLUhHavRWMz7XDfDyMjLpFmw82qRmB0JGsgS5JU3IvYAk2G9J5BmeJM5TFhkZhM0ceiPQUilVNSSK7MbLJF7YW+u45VMYzKIsQiCVA2ndTdgQSLGxUg7g2oQZDAjl1jUMSCSL9Dfbfa5AJt7RFzc1RLLqK7K53LN/KlTqw+GxIsttP1ri3j57qvCFidzqN6FTOAymKDVwkVNRubeXIDwUXNlGwubDeioQvFFChRihCOu4mN6TN6UhBBvapMN+kFr2uuFSmXgmVb+NXjJoOJOgPK9z6Lv8AhVHy9jxU9RWh9mkszP5aR79z91WWMT9BRyPGtiB2nJabBPwn24+ytkjaBYbL5dP8KZrOb7MfdS0WI1bE7cj9xpnJCVNeQMaMwdVdtG4pxIXI5g+oFM5ZWAAZbgctzceh8PKn8J1DekjGfUU5FIGHMBKBso7Bw6pWZ2NmJPjUzOwC7cv89KbRR+FPBcqRalVdQZnhztwA8El5zCRwWIQyILtcsBuNtzan2NIjkAPn9n+tRmFxIWRCwtpZSfHYg1MZ8g1E357g+u4qLKAHjLVMvylA3EJ1g8Xva96bZ9NrZEFr2ZifI7W+dRkWL2B6jamWJzEnEq3lb7aVTUTnyEt3NJ8Aktp7P2kxxGIJCG+4JU/MffTzDN7S9CL1H5gti/8AWDD33Bp3BJYg+VaKsjb8uxzBrf2I8L2U62SZvyKmuMMhPuo5pO83nSmXtzq4kL4qRzwMzY+NrpSVR9KmmUeJKxE+IIHvJpxmDWU0hFh9Sxjx+Q3NM0jGCDpZfzOB/wCoJQkMwS0tud1Hu2rmXDbcr+prvEsTOQOYU399N8UxAsL1oaXbMcTQfyj0QCmrLzBG1dyzgoq29m+/lSOgnz8hTxcARYyXUeAG/v8ACrOV0bS3bOYzA36WyHekaoZXhjquSAKmsfi9MT6SbBWJ+FRiy6BdbW+00GxuqGUsdyCAPWs9iFNJUzNmObQQAO0jl7rjxZp7FljHeiFG43olrrhYrztbT27P+7cl/ZP7rCVRJ37jf1W+Rq7fSE1styT9kP8ACwlZ/NJ3W/qt8jWhoB/TeKt6aXZht2r07is/JhLQdzRpucRh8UuokEIkSOsZkdmAUaSSCRsSQCrgc3mOJEUqooeIyhQGDR6WjXSZCdMxPEJOgDh6QDfWrF5jMmjnWPiawU7ylJJY2BKlT3omU8iR76KHIIVk4gD6/EyymwJDOFBayhmVSwAGogFr1nFUJj2R7QNiouI5S7LHIECSxuiyrqCssu7qLECZbK5DWA0m4qQyzJIcPfhKRcKu7O1lS+hF1k6Y11NZBZRqNgLmjoQvPWGwuEtYQRe9QfnTk4bDAfyMI/8AjT8KqkGZeddzZrtzq2fgUbnXDneJWybWUuxewVmU4f8A9KL/AKafhXGIxkQG0cf/ACJ+FVRcyPjRS5jfrS2YFA120ST3lNnEae1w30UricUjEdxLjkQoBB9RViyNLRD+lc/cPlVCw8xZwOpNvjWjYTCOkYNiF2FQfiMMjpWxNIFz6J6hn6cudoFJYRveR16+hFIYjGkyFbbAD7b/AIV1hG3+dLjBqSSBdj52t4bV5wCxjnbYvllyNx+qnmwNyk9fIDkOfrXEkjXsLkUqMIy/pJ72FNEMmrZh7t6VHGHXIIsOKAQdEodYINrVI4XFE81v6Vxg16FWY+V706kRwNo3Hraokrg7KwTT3A5FJDAjVcfA+fhS+PR3QAAsy93YeA60nh5mOwXT6XvUzk8mghWHME36XHjUd73Agnco8ryzrakKm5rhJ44mcJuAbA9T0v4b1WMhxryxh5D3yzH0s1gB8K1rNcLxVIJ7rAg289qx7svB+TkTduFKy/bcH51r/h6rjkikDwARv7dPdEVQXzNB3g5c8va6tOO76a+uwYeBB++kT09KWXFo8RBBRrWubWNvP3UzZu6N+VP00L9nonC1nHLkRlY9qsWopUsQelAXDCw260od1866w7XFjzqW+VzYTtC9uqRy4pS4xCaq6OJEMV/0yCqjw33PypXg232tUVicRrNtNz0sdvdRRsFXaLWNpufPL78lw5pPAIS58xzpTEwsTbn0FcZUCJLHwNS0Udrt15Dx91WddWfLTk5aC3abjwQNE2wuE0uq82JFwOQpeaLvEtyHKikbgjUT3rXPqdgPiRSzx3W53PT1qkmqnukbITkerfec87cB7Ll81FYtb78vAVE5gpCMfI2FS80mnnuflVe7RT2hbz2+NbClcWsvuATFW/Yhe7kVUJYmHMEeoNcKaGs+JohVO9wJuLrz9bB9JLWyzJP2U/wsJWcyS91vQ/I1oP0otbK8j/ZT/BwtZm0mx9D8qv6FwFN4pYl2RZetJu06GEvhXgm4YBkvLYKLG26qxLEiwFL5fnUjz8N4ggaMyrZiXQBlULOukBGbUxUAn+SfwpXMsnGIWK8kiFCHUoV9rSRch1ZTa9wbXB3Fc4HIOFI7rNMdba2VjEQSSDz4esiyhQC2y2AsALZxIXOT5y8sksciIrR6LmNy69/V3GJVbSLoBItazrvvR0tl2SrCztqkdnCrqkbUwSMsY0vYXCmSQ3a7HWbk0KELx4k1qJp70z4hoGSrw4kLZXSc9E64tAy0010eum/4gbb1yxT/AAM9nBtfy+VegOwWW8XL42cd86rX8FYhfsrzzliM80aJ7TMqj1YgffXqHs3EcPhkgszFR7drdfCsv8T1sMtNHE49bavzsAdPEK1onPbE7ZO8JPG5NGkbO6KLKSSNuQv0rLezeZjEFg1r6yT/AFWNxb7RWg/SLnBiwWI8CmkEdC9ltf8A4jWCdncfIMQvC5k7joR1vVfgNCyaknJNnEhrSdxAue43Cnx1skUjA7Pa/Y81ukYWO2iJfhcmu5Lsbs2gfzU0j/mY7A1U8T2gm/QvsLbDbz3qGxmPmc2dz6chTFL8NVE52nvaO+58Fd/Lm9yr+ufxQiwe3kHP22rn/wAXqTbit72uKz1Mrdjzv76eQ4FVsG3PW3KrCT4coowQZXOdwA9kClYTchaVluYJIAwZCevIH7akW5XNZ5gsJEdhqv5VJTNKI9KSNa1rP8gb1j6mgjEuwx5Gf5hb7qPJSDa6pSPa3th9UWfSNVrBPDW2xPp1rOewWZ96ZGPeezjzIvqt8b057WSScKRXG+3PnsRVIwmKaNw6mxU3H+PlW7gwqKliDMjtAEkZ3/eqrayf5WqYRoB65FahO4va5I8KLDSDe5t5WO1NsBjNcSvpI1D/AF3pwNRso2B51elo6PZBy45fbVaVrg5ocNCulDcrXHQ7Cu443vcEX8Da/wAas+U5Cpj1MN/0fPzNR+e5aI+Ww6VnWY5FPP0DRqbXIv5XSBK0u2QofEYgkWvYjnt1qNmmJ5sb11LiWvcbHrbkaCkuD3fU9BWup4GwN0AHclE3yT/s+hkclt7D51YBBYVB9lXtJINraR8Qf8TUpisxCm1YfHI5psQMcYvkLAcLJDbnJVvtpiCphjB9uRbnxsR+P2VMyYi3LnVe7W4hWkhLbMsiabeovepGTE6l5G/iKuKegLoImyDT34pmG/TSX5eiZY1iTVc7Uz91U8Tf4f61YAha58KpufzapiP5th+NaGpcI4NkdigYvLswEf5Ze6jaMV00l+g91ciqIgDRZFa/9JmAllyvJOFHJJbC76EZrXhwtr6Qbcj8Kzb/AGDiv/b4j/pS/wD5r1N2Txyw5PhJHvpTCYdjpBJsIk/zc2A5kgAmpLBZ8sr6Ujm03ZRKUOjWl9an9JSCrDvKBdbXuRd9lQ9jdkaLlkxxfaMNCWw00WpNIIaORyzMDojRAVJZiCOvLlXGR9oJpZlWRYwsgxVkUHVG2Dnjw7AvqIk1Fy2wW1rd7nUxmWTxz6eIGuhJUpJIjAkFTZo2U7gkWvScGQQo5dVIY731ybXIZtI1WXWwDPa2si7ajvUddUd2Zz2aZ5Y500uiQuRw5E0mUyhoxrJ4oUw7SqdLXNgLbipXLsnig1cJdOq17ljYLfSi6idKLc2QWVdRsBc0KELxTR0VChCFChQoQpnsdLpxsDc9Lqd/X/GvSgO1ChWQ+KGgdC7f1vZXFD+Ge37LOPpexjcOOEbI41t5kOVX4WJ99NeznZyKCMMAGYjckb/HwoUKtXfyMEgMeRcc7b83K2o2NMznEZgC3LVSf11rWFgPQVB43MCSQVWhQqzwGmic5zi3MK5tbROsgUMxB5AcqWxMKhuQNChTFU5wxRzATaw9Eb07wsxXl9m1SI3FChWUrQBITzTb1RvpFNoxbqQD6c6ztDuKFCtnQkmmhvw/9FZPGD/UdwW3ZHgRwF1d7UAbEbD0qRTIkIuLjyoUKxlfVTNqZLOP1H1Wme9w0KmcCmlFUcgAKie2DEKijkxIOw6WoUKiYT1q+O/EnyJUeL8YKt4TJUJuxJHhy+NSk+DUIQoAFuQo6FXFfW1ElRZzzYEWG7wU8nNUmLFFMRIo5aRb3mnZxBY773FChXp4Y13XIztr3JimcSHX/wAj6qLz/EaljuBcSJv151JLiCG2+FChXRG0EttlZJiJ6d/+vuk8aeo2NUDEyFnYnmST9tChUGt/CYFS44eswdqSoxQoVUrPL2J2D/8AK8D+y4f+ElFlUMkeIeIOnC1yzEaDrJmYyFdeu1g0v83koHnQoUIU/QoUKEIUKFChC//Z"/>
          <p:cNvSpPr>
            <a:spLocks noChangeAspect="1" noChangeArrowheads="1"/>
          </p:cNvSpPr>
          <p:nvPr/>
        </p:nvSpPr>
        <p:spPr bwMode="auto">
          <a:xfrm>
            <a:off x="143608" y="-1096963"/>
            <a:ext cx="3244362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" name="AutoShape 14" descr="data:image/jpeg;base64,/9j/4AAQSkZJRgABAQAAAQABAAD/2wCEAAkGBhQSERUUEhQUFRQWGBcWFRUWFxQdFxcXFBgYFRQYFBUYHCYeGBkjHBQUHy8gIycpLCwsFR4xNTAqNSYrLCkBCQoKDgwOGg8PGiolHyQqLiw0LDAvLSwwLC4vLC0sLC8sLCwpLywsLCwsLSosNCwsLCwsLC0sMCwsLCwsLCwsLP/AABEIALUBFgMBIgACEQEDEQH/xAAcAAAABwEBAAAAAAAAAAAAAAAAAQMEBQYHAgj/xABKEAACAQIEAwUEBQcJBgcAAAABAgMAEQQFEiETMUEGIlFhcTKBkbEHFKHB0SMkQnN0srMzUmJydcPh8PEVJYKSk8UWNVNUg6LS/8QAGwEAAQUBAQAAAAAAAAAAAAAAAAIDBAUGAQf/xAA5EQABAwIDBAgEBAYDAAAAAAABAAIDBBEFITESQVFhEyJxgZGhscEGFDLRM0Lh8BUjJDRSgnKSwv/aAAwDAQACEQMRAD8Aw2jCnnblzoVrnZXH5dgsJHhsRiYycUpbHKkfFusilYI1nRrRtHfWeZDHpQhZFR2p9nmWjD4iSJZElVGIWSNlZHXmrKykjcEbdDcdK1LJIsJ+arpyz6uYMPxHf6i0olYD6zxuLOkqgHV7IJ8BQhY/ahatP7Ktl4w0SSyYSOR8VOpkkw0M35MCPhcTW4aKMm9m3G5vaxNFCMOPrzYWHLuL9bQRR4qTCFFwxSQtwmeThnvaN0Y87UIWY0K03FYXCPikVhgEkky2cOI3gGHXGETCKzhjEj2EdjfnTTLcpw0CZemJODaQ45jMVmw8g+r2hA4zoxAS+vZj40IWe0Kv3bPPsuaKeGCJTLxRwpEw+HiWNEZtVpInYyqwsBcedQnYXL8O+I4mMkiTDwjiMsjfyrXtHGEF3cFratINlB8q6hVwV0K0fFy4OHHQTYf/AGfNhsW0Szo6KVw7qwWfRHLZoYzcsrEDYkfo1Ve2WZpLipBHHho445JEjOHRVVkDkIxK7PsB3qU3VChFFCtF7JJAMFAVXAM5ln+snEfUzMqgR8DhpiZYxYnX1tTmODCriMx4Ay6SQNh/q4mMCwWbfEcISScPbb2WPltUgOIyskrM65JrT+FhDisAcQuXq5ixX1pYWg4AIWT6vr0MYw3s23ve3lUfg4MskwOBhmKQ4h1mLYlCDocTuI0xkY30MmmzcwAOYp5z7gLllQRR1qSxYMT5gcOuXsRioRCJmw3DGHIfinDiV1jY3C8j4cqrP0jRQjERcAwENCpcQCEKr6mBDCGR49dgL6W6ilxOJNkFVM0VXjKFy5suijxVkmknmH1iMgywALHwzLEN3hJLeex09amHwuETF40Yf/Z8jJh8N9W4rQfV2k/JCcqXYIWtxDub399Je/khZfahWh5vj8PB9RmngwDyh5xiYcNwGRoDwwmoRMyh7NIVNwbgeFI5nkuBVosHh58O/HlM0uMcpaHDi/Ci1NyfRqZlFiWKr5UB/JFlRBTiMVdu3OCy+WATYCXDhoW4bRJrRpITtDIRKAZJRYhyt/aB6bx/0dFxjAY58PhjocGbEFQqKw0kpqIvJ3u6AfHoDVhTSdUutoub1VsQhHMEeopEwkC+k28bG3xrVPpAzEMuFVsRFNHFiN3bEQzYiQHSWkZYbrFDZSAtyb8+dS8ed4gZlM8+PwrZaWxNovreFYGJlk4SiJW1HmllAvUCpkLiHWXQFiixk8gT6A0SxkmwUk9RbetMyvM8QMqwKYDGYfDyKcT9YRsTh4nJaW8RYSMC3dvY+FNe1PbGXD5nK+CliaSXDwwSSoUYcQpHxGSRTp1a19rlzqGXEpSoLREDdSPUGkSN60D6Se0zvHBgjP8AWTAOJPPqDB53G6xsNtCAlRbmSaz7rUiZxLBcLg1Xqjs1jpxhMshgaJNeBWRmkieT+STCooULLHa/HJJJPIVJZpiMdDBLLx8K3DjeS31WYX0KWtf63te1RHZZrRZV/Zrf9vqa7SyfmeJ/UTfwmqhmq+jkDOxPNZcXSGcyzJhy0+JjDWDRCK+H1EAkhneSQtYWYKNN9Nje+yPZvtDJLi5ElMgUQQ6A8TopbU6vICyhbyN7Khj3UFt9QW0xxBkUMARZdiAeQ250qYweg+Hhyqem1VewObNNETK0hlMcMkl3V0DSq2rSQoMbXRrxckGm1tRoqtUcQW9gBc3NgBcnmT4nzoUIXh+hQoUIQo70VChCOhQtRUIR0KFHalWQioUdqFq6GlCKjBoWroClsYSVwo70L0YFC1TQ0pKO9c3rq1C1Lc02XEK6BogKO1PxgjNcXJNFXRFc2ph7TddQvQvQtR2rmyUIA04Q7UgBTiNasKUFCSlO1IaqeT4VgNxTQrUStjdtApVi3IrmgTXVq5IqtcwhdSinak770qo2pMjepE7SWNKSNV6e7OtaHKf7Nb/t9SfaGX80xP6ib+E1Q+TNaDKf7Ob5YCnmfS/muI/UTfwmrzrF5iyuDf8AirKFl4ie1Pc6En1U/WeHey8Hh/WdOqx/lNPW3s32vXGSy6cWv8qLwkT6+Jfjl4dHG1bXtr0aNtOvppq2QewvoPlSlbVQFWex8kbmaSJnCNotE3FLC2smSQyb8WS41Dpw1vvehVmoUIXhyhQoUIQoUKFCEdChQrqEKMULU4weFMjhRzJp1kbnusEAEmwXEGGZ/ZBPpSs2WSL7SkVrXYHskrsRyVFuTbck7fiafdoOwzxI7j8pGN77agP6Q6jzpp1fRRVPyshN8s91zuV43CmfQ+Sz+G5YaRXS1MdoMq4TAr7LX91RAFTzAWPsqaeJ0LzG/UI6FCulQnlT7WJhFRU/jyeUi+mm02FZfaBHrTzonW0TjontF3AgJIV1RAV0KUxqaXBoq6Nc0w8ZrqFAUKApFs11dxoSQBzNX/IuxTMgIQk/Gqh2eg14hB53+Fek8ihWOCNVG5UE286p8bxiTDYmCH6nE68ArrDmMZGZnNub2HqSsszPsiyL3geXK1ULP8q4RBAIB91q9Q4sDTuL+NYz9KeWKpYqLAWYe/nULBcflrZflKjMkEg9gU2o2KuFxLbOaL37FllcmuyK5NXLwVml2tcnnSi0medPzj+WFwar0rljWw+U/wBnN8sBS2eP+a4j9TN/DamuDP5tlP8AZ5+WAoZ2/wCbT/qZv4bV5rjLb4g3/VXlI28F+1WHOcZIMMTiDHAQBwdGMlVXax2eUQIVIG6qLhzsacdnsW4lmE0ztdcMV4uhdLSqxKKgAC3I9nc36mrDB7C+g+VKVulSqo9icXIzzK0omVUhPEWWSQNMxmE5OtQYHIWInDjaO62tqNxVuoUIXhyhQoUIQoUKOuoQFCjAowKWGkriIVPdkIdUpHkLe81BgVYuy8BVi/ja3xvU6liftEjcD6Kdhw2qlnat47MYYLApisNVy229wbW8rffU43eRl1eR25351EdnxaGMnqNR9TUhhZQ2o+HmflXjM0jjM8nPMq3nF3uPP3WJ9ucnMSOp5qbj0v8Agaz4Vpf0kZnqaQjodI9Nh91ZrXsNE6WSkifN9RCgYybzNJ12RfzQqy9iso48hsCxFrAedVutM+hTaaUgXsBb1O1q7X1DqSlknbq0fp7qHQW6dpIva58lYYezOhbvHpvYWtc+Q9TY1G552TDxteMr4E+PStXEbmxKjc7bjn91NMzQtG6yKLW2sb7ivNY8brI5elLjrvJstL870nUeAQdV5amjKsVPMG1c3qW7VQacVIP6VRJr1gO2gHN0Nj4rIzM6ORzOBIRE0VHaipo3um0L0VHQpFiV1O8qxnClR/Ai/p1r0l2czASQRmM3FgNq80QYVnNlUsfAAmt0+h3J5o8NJxbjvAqh5hSPDpWa+KKUS0rX36zTkON9fC1/FWtFI4Mcwjq6356efsrmCwvy8edZB9L+arqWIG7Wu3kL3FbNwd7BLGsa+l/sZIuJEsas4kW7AC+m23w2rNfDLAK3acdGm3C/Dwv3qVJI7o3BmpHlvWW3oiaWlgK7EEetJWrfvY4aqi0XaGuCd67WuTzpyYERhcGq9GRtbC5R/Z5/dwNIZxL+bz/qZf4bV27WwmUfsB/dwNMs2k/N5v1Uv8NqwGLNvWg9i01A29N4q+ZlmUpw5JWXDOqgookwuqWwJIBJYWUDURsSOVN+zWcyyTRmSXUJUxZZLKFU4bExQwlBYMupHYkMTc+Fqs7YRJI1WRFdbKbMoIuORsetdDAR6mfQmpipZtK6mKbIWNrkjpflWyWbVd7E4yYqUxEhllEcEjOssckZEocdxkiSxLROStmFilmNzYVZMPhETVoRV1MWbSoGpm5s1ubGw350KELxDQoUKEIUdFQoQuq6FcilsPAXYKouTyAqTECTZctfII4ItTADqau+U4DRYdBzJpXs92SWLS8lmbw6D8TU7jcFZdQsADuPs++lfxSGJ/ywObsr7r6WWswvDzAOklHWOnJaVkKh8MhXcW28x1rrMG4ULsFsbfPb76qn0dZ+AWw7t/Sjv/8AYffVr7T41UwkzG266RfqW22868zrMNdBWGnOpOXME5fZNSscyo2ToT6lZJneAEhNhcb/AG1n2ZYIxuR06VomFbfqQefgPCnuYZNHN3GUHYXPUE77GvR3Yg2hDaebMAfVwtxCnYhh4qm3GThvWSWq4/Rj2gGHxQRvZlIW/g36N/LeoDMsjePEtAAWYNZQBuQdwbehq7dm/o/VAr4g3ckWQE2XzJHM0vE56UUrhO7qvGVsyd4I9b6LM0VNMZuqPpNjfTmFtP1gFV38+VM89l0RtILna6j/AFpfCTFVFrEWHOks3N4mJ8Pma8eDgSL55jyVnG20g4XXnjP8kxTSPLJGe8Se7uPsqDkw7L7QI9Rat5wzDUwIvp+wD79wKa5xlMWIQoyrvfewuPAg16LT/E7bhk0VhxB0HZ+qJ8Ia9xc1xuc81hZor0vjcOY3ZDzUkH3Gm961Mhss2QQbFdItyAOtaR2X+jVDY4kktYNoGwF+hPWql2JwYkxaX9lLu3ovL7bVr+WS6nLeNyPcNqzWN4jLTsDIDYkXv5C3DQq+wyiY9hleL7gn+AymHDxExRLt+iALk+BNOMixEsLmVuTDeMdR438RSeExN2kB5avmKbQzc7m1qwnSylxc43dlmcyrjo7tLDofRXqPNoinE1AKOZPTyPnVC7R5rJJNxVUtGbBbdF6X9efvpmcUDIVYalG+m5AJ8SBzqRTMgVNgAPC1THTPbbbbca201GSTBRindtDP2H3Udjez0Ey/lVUk+QuPfWYdsuyq4fvxElD0PS/nWkzSln8iQPtqHz7CiSKRD5kfdV5g1RM2URyPJYdx3XyBHCxsnKqibPGbjrWyWTLXJO9KOliR4Ul1rWzXDQ0rEjVehcW1sHk/7Af3cFUZmkn5Cb9VJ+41P8ya2Cyf9hP7mCqGzOT8hL+qk/casXiTL1YPYtZhrb0nitVxeaStCNCz4dhYIGSBnmYqdKRgO4AuLsSBYXN1ALBPJ82xP1zhTjZ45324ZiBglhjUQMDrPdm7/E5MO7YDeaxWUwzogmijkC2Kh1BsSLEi/LajiyWBWLrDGGOklgqgkr7NzbpWpWUTbs3i5ZIn4zKzrNNGWRSikRyFVspZiNgObH1o6kYYFS4VQtyWNgBdmN2Jt1J3JoUIXiCjoqFCEdCio66hGtWvsHhgZHc81AA9/wDpVUFXHsPsG3tqO1/L/WpDG7UbhyKscLaHVTb8z5K7iXp4j4j8RSmGbiLIjbnSfs/yKZBrEeRuV+9fEeVLmUQnWd7g7eIIsvxrMyUoA2W/Ufp43B9xZbYhNZsAqaXiLKwNwb3N/Kn2eZ7LiUijkGlV3Yj9JuVz4bfOu+zeVGfUSR5X6Xp/iMkVkJU7rswPjyP20qbEY6eobHP1nMJ628X9bc96Zc6PbG1qPdRLMqxnTyBX328acYCS1mbn7R9T/r9lR7waeW6338PUVMYbBAG+zX3H80DxPjUat6NkNg6+0Sb792R57066wCergo1kaQoOIwHe6kAcvKuy63S3K4pw2mRRv/nxFRAbRIqnxH2VnWbU2pJIHkPsojBe6ssOciFdLqWUHusLXF97G9RuZdoDMyqoKoDffmT4nyFNMTibkr0IHxFR7SWvXYYAcyM1yOlYDtkZp1xtnb+c32A3osNOFXUTa+wv5C3zv8Kbue6g8d/sNSEOG1lVtsANvQb/AOfKpEga1vW3nyGXspDrAZrPs87HtPiXkQ2Vzq+ze321XMy7LyxC9rjfl5VvqdlGCg7BrL9hLcvfTfOeyBZD7IBJJA8COXx+daCm+JQ0tjmYNkAC+d8t6o5aaimJsbEk533rHewUdjK/kF+8/dWk5PJ7B8D9hql5Zgfq4deutvhew+VXHJobqp6VK+I4mtha8byM+4qypITDStY7X7p8j6ZHH877qSmffyakcwxHfJHjTJ5ydveKyUVO5/W5KS1l80pxLSn0HypTi25AH301uS9/K32UmXNWRpukLbHcE7ZORKSygCxvemOYS95vMU/yhNUgv05/KmubYYKze+p1BsRVvRO1t53ugEbVlmPaHC6JSRybf39aiBzq4doMLrQnqu4++qeedbOvYQQ7isRiMHQ1DgNDmt9zg/mOT/sJ/cwVQOYv+Rl/VyfuGprPj+Y5N+xH9zB1Xcwf8jL+rk/cNZqekMkm2tBhf9n4raMVn5MOqEmMrpB+sYbEguWBCRxI3DLuxFu6Tbw3pTKcfiHxDrIYtCxqzKqMGjkkIKx8Xisr6VDXIUX1IRbcU9xmTRzrHxA103VkkljYErpNmiZTuCRa9LxZai6tIILMrsQz3ZlVIwWN7nuxoCDsbb3qyWQUN2S7QyYkNxAnsQyDSrpbja7qA7HioNG069yS50+yaKpfLsmigvwl06rDcs1lW+hF1E6Y1udKCyrqNgLmhQheKaFdaa60+dOCMlcuk6O1KWFALTggJRdcAVduzOGHAXnrJJAAvcX6jpVPAq6ZJJaFbbbdOZqwggLGktOaucFAdUE8vcKwxQiw1o6Hxt3f8Kc4/C8RQF3IBa3jYU1wkh0kg725Akn8KksrxAQrJY90gkW6cm+yspWulhkEwNy05a2zHPO3eVrzcC4Ux2ayeVoXKWuSNz0sD4e6rM3Z02YAi8ibqTtqA2a/Su8oKaRwmupuRsRzPKx8OXuqQ4wVt2UevOsRNUGaZz5BmXdn70WdqKiQvNslQc/7JPHEX1qN9/O/hUdhsK/DUF1A8Dff1/Crn2zYcIKbkuRptysCCxPuqmYiO425Dqb/AHVb09XJJEInH8xtkCdLK2pJHyx7TuKloJdrEg36jx6WpvmcPdDX3VvfY+furjIkVtQO/UaSff8AMVNT4JeG439m/wAN6rpHfKz24H1/Rdc4Meq5I3WkWN66bbak771YxsUsBOBuy+VWHJbccAj9HV679PhVZjO9W7KYLxJJ+kpKn0Jvaq+t6re63uolWbM7claYnLA3UgeNJ41yBYja3Om8mIVU3YC/iaZZnmSrh3fUCEViTfbYE8/dUEPL2hoBufv2LPNj61911VMH2ehlRyw34kh1DY7sT8K5xOHXD2RWJNg2/QEkD5Gm/wBG2dfWYH1Hvq7av+I6hby3I91S+fwjh6uoIF/I1b1T6iOqdSTuJAOl8r7rforqGcSOFj1Sq/ipbmmpk7woYhtr+FNZHvvWnw+hBZnzCswpCdzrFuWxollUHfkfDpSEE97CunF+QJpv5UNcIpBawtcG3eUJbCT3bRH+kfsFT5yBJUDsx3HKq/k8qqx1HSb9duVXbA2aIEHbf51RYy99NUAxXFvzbzzuolS8ssQsf+knAiHh6LgNe4vzIqida0L6XH78SdQCfiaz6tjRyyS0cTpCTlv7T7LI4kb1Lu70W59pGtgMm/Yj/DwdVfHSfkpP6j/umrJ2sNsvyb9j/u8JVQxcn5N/6j/umrOCHaj2loML/sz3resdnJkiAibEwybBFMGl5XKnSqcdCukWuzW2G5K86S7MZ1LJMyzs4YnEBV0w8FhhZxAzQMp4otddQl5l7rYAipzFZTDOirPFHKosQJERgDa1wGBsa7jymFWLCKIM2gswRATwxaO5tc6RsPDpVesgoXsZ2hbF/WS59iYBFKMhSNoYnRW1AEtcuTfe5ttsKFWJIQCxAALG7EAXY2C3bxNlUX8FHhQoQvEFFQo6EIGlEG1BYvOlVQcr1YU9O+9zZJJRBa0b6P4oXjGuzMptpY7DzI61Q4sICQL1ccow6wqqAC5I1N1N6lV9LJJTOja7ZJ3jXmrvBYXmUv3WsVrMCRFbJo9Ft8hUXmGSgAsgF/C9hbrv0qHyuCS9wDa/PlYeI8am8esrx2G562Iua8ilgdTT7IkBF9futBsGN2TlK9k4HWG7gi57gP8ANIHI/GrAyC9yoJ8bCqblOezYeNY5Y9S6tjqGpR4W8PU1PYTtBG50ElH6K4sT6dD7qZqInNkc4Zg55Zj3VXUwyF5fbLkmvavAO68W9ljVj8vwqqYbCM7hJAQCLqQLg9fQVO9pc5Mkhw4No47GT+kwsQCfAG3vFRRxhNtN7KLFvG+5tUtt4o7DUi9zu4W/enlYUgkbEAe7kEnNlzYeWJl70ZfS5UcgwIGq3TVp3q0xxrpIa+4I+NV7BYokken4feKmsHjAdjz+YqFWSPkDdrUb+O9cna/eVV8ZgCjab+l/xpoUtzq74/LROlr6XHst4eXpVKx2GkSTQ473pz87+FWeHy/MjZLgCFLp5xILHVBOdT2XY8RwksbDV+F/xqGTDhCAxuSLjw8PupLHRu4ATZADqbzPQDqfxpRgZUSCMus3ilyNEgsVpsmHVlsAHWwI5EH0qH7Q4GE4SZZbLEVII8+gFutwKgcr7R/VFCgmRLCwY2APWx3I9KYZ/mn1tTqbSP0FHsqep6Xv50xT4e75hj7kM2h1gOfDiqplFIH2J6vH9FUOwjyYLGhXB4M91Vv0bg9256Hp761HPYdWHe3gD8N6peVKxUq22k/HwIqay/PW0srd5QNyT05G3jVrjcbpKvp4xmwi+eufV77KQyj6H8M5A6eyrquTXLd3nXXdDEX2vt426UnNOyXHtL51r23Lg1g1ztpfsOl1aJGacoLruKUizlrd1aYy4oWI5X6Hl7jSD4kgADb76tHUEU7QJWAnmmXSBpzKkmx7Me+bD0rRchAXDLY3G/21kqkseprQ8jxIiwijwBYi/vNZP4somsp4mx5da2yNExNeVmQ3rKPpGzLi46QDklkHu5/aTVZDb04zTFcSaR/5zE/E01FWLB0bRG3QADwFliZ39JK53Erb+2J/3dkv7H/d4SqZin7j/wBVv3TVw7bH/d2S/sf91hKpGJfuP/Vb901e0bb09+1aLDpLUhHavRWMz7XDfDyMjLpFmw82qRmB0JGsgS5JU3IvYAk2G9J5BmeJM5TFhkZhM0ceiPQUilVNSSK7MbLJF7YW+u45VMYzKIsQiCVA2ndTdgQSLGxUg7g2oQZDAjl1jUMSCSL9Dfbfa5AJt7RFzc1RLLqK7K53LN/KlTqw+GxIsttP1ri3j57qvCFidzqN6FTOAymKDVwkVNRubeXIDwUXNlGwubDeioQvFFChRihCOu4mN6TN6UhBBvapMN+kFr2uuFSmXgmVb+NXjJoOJOgPK9z6Lv8AhVHy9jxU9RWh9mkszP5aR79z91WWMT9BRyPGtiB2nJabBPwn24+ytkjaBYbL5dP8KZrOb7MfdS0WI1bE7cj9xpnJCVNeQMaMwdVdtG4pxIXI5g+oFM5ZWAAZbgctzceh8PKn8J1DekjGfUU5FIGHMBKBso7Bw6pWZ2NmJPjUzOwC7cv89KbRR+FPBcqRalVdQZnhztwA8El5zCRwWIQyILtcsBuNtzan2NIjkAPn9n+tRmFxIWRCwtpZSfHYg1MZ8g1E357g+u4qLKAHjLVMvylA3EJ1g8Xva96bZ9NrZEFr2ZifI7W+dRkWL2B6jamWJzEnEq3lb7aVTUTnyEt3NJ8Aktp7P2kxxGIJCG+4JU/MffTzDN7S9CL1H5gti/8AWDD33Bp3BJYg+VaKsjb8uxzBrf2I8L2U62SZvyKmuMMhPuo5pO83nSmXtzq4kL4qRzwMzY+NrpSVR9KmmUeJKxE+IIHvJpxmDWU0hFh9Sxjx+Q3NM0jGCDpZfzOB/wCoJQkMwS0tud1Hu2rmXDbcr+prvEsTOQOYU399N8UxAsL1oaXbMcTQfyj0QCmrLzBG1dyzgoq29m+/lSOgnz8hTxcARYyXUeAG/v8ACrOV0bS3bOYzA36WyHekaoZXhjquSAKmsfi9MT6SbBWJ+FRiy6BdbW+00GxuqGUsdyCAPWs9iFNJUzNmObQQAO0jl7rjxZp7FljHeiFG43olrrhYrztbT27P+7cl/ZP7rCVRJ37jf1W+Rq7fSE1styT9kP8ACwlZ/NJ3W/qt8jWhoB/TeKt6aXZht2r07is/JhLQdzRpucRh8UuokEIkSOsZkdmAUaSSCRsSQCrgc3mOJEUqooeIyhQGDR6WjXSZCdMxPEJOgDh6QDfWrF5jMmjnWPiawU7ylJJY2BKlT3omU8iR76KHIIVk4gD6/EyymwJDOFBayhmVSwAGogFr1nFUJj2R7QNiouI5S7LHIECSxuiyrqCssu7qLECZbK5DWA0m4qQyzJIcPfhKRcKu7O1lS+hF1k6Y11NZBZRqNgLmjoQvPWGwuEtYQRe9QfnTk4bDAfyMI/8AjT8KqkGZeddzZrtzq2fgUbnXDneJWybWUuxewVmU4f8A9KL/AKafhXGIxkQG0cf/ACJ+FVRcyPjRS5jfrS2YFA120ST3lNnEae1w30UricUjEdxLjkQoBB9RViyNLRD+lc/cPlVCw8xZwOpNvjWjYTCOkYNiF2FQfiMMjpWxNIFz6J6hn6cudoFJYRveR16+hFIYjGkyFbbAD7b/AIV1hG3+dLjBqSSBdj52t4bV5wCxjnbYvllyNx+qnmwNyk9fIDkOfrXEkjXsLkUqMIy/pJ72FNEMmrZh7t6VHGHXIIsOKAQdEodYINrVI4XFE81v6Vxg16FWY+V706kRwNo3Hraokrg7KwTT3A5FJDAjVcfA+fhS+PR3QAAsy93YeA60nh5mOwXT6XvUzk8mghWHME36XHjUd73Agnco8ryzrakKm5rhJ44mcJuAbA9T0v4b1WMhxryxh5D3yzH0s1gB8K1rNcLxVIJ7rAg289qx7svB+TkTduFKy/bcH51r/h6rjkikDwARv7dPdEVQXzNB3g5c8va6tOO76a+uwYeBB++kT09KWXFo8RBBRrWubWNvP3UzZu6N+VP00L9nonC1nHLkRlY9qsWopUsQelAXDCw260od1866w7XFjzqW+VzYTtC9uqRy4pS4xCaq6OJEMV/0yCqjw33PypXg232tUVicRrNtNz0sdvdRRsFXaLWNpufPL78lw5pPAIS58xzpTEwsTbn0FcZUCJLHwNS0Udrt15Dx91WddWfLTk5aC3abjwQNE2wuE0uq82JFwOQpeaLvEtyHKikbgjUT3rXPqdgPiRSzx3W53PT1qkmqnukbITkerfec87cB7Ll81FYtb78vAVE5gpCMfI2FS80mnnuflVe7RT2hbz2+NbClcWsvuATFW/Yhe7kVUJYmHMEeoNcKaGs+JohVO9wJuLrz9bB9JLWyzJP2U/wsJWcyS91vQ/I1oP0otbK8j/ZT/BwtZm0mx9D8qv6FwFN4pYl2RZetJu06GEvhXgm4YBkvLYKLG26qxLEiwFL5fnUjz8N4ggaMyrZiXQBlULOukBGbUxUAn+SfwpXMsnGIWK8kiFCHUoV9rSRch1ZTa9wbXB3Fc4HIOFI7rNMdba2VjEQSSDz4esiyhQC2y2AsALZxIXOT5y8sksciIrR6LmNy69/V3GJVbSLoBItazrvvR0tl2SrCztqkdnCrqkbUwSMsY0vYXCmSQ3a7HWbk0KELx4k1qJp70z4hoGSrw4kLZXSc9E64tAy0010eum/4gbb1yxT/AAM9nBtfy+VegOwWW8XL42cd86rX8FYhfsrzzliM80aJ7TMqj1YgffXqHs3EcPhkgszFR7drdfCsv8T1sMtNHE49bavzsAdPEK1onPbE7ZO8JPG5NGkbO6KLKSSNuQv0rLezeZjEFg1r6yT/AFWNxb7RWg/SLnBiwWI8CmkEdC9ltf8A4jWCdncfIMQvC5k7joR1vVfgNCyaknJNnEhrSdxAue43Cnx1skUjA7Pa/Y81ukYWO2iJfhcmu5Lsbs2gfzU0j/mY7A1U8T2gm/QvsLbDbz3qGxmPmc2dz6chTFL8NVE52nvaO+58Fd/Lm9yr+ufxQiwe3kHP22rn/wAXqTbit72uKz1Mrdjzv76eQ4FVsG3PW3KrCT4coowQZXOdwA9kClYTchaVluYJIAwZCevIH7akW5XNZ5gsJEdhqv5VJTNKI9KSNa1rP8gb1j6mgjEuwx5Gf5hb7qPJSDa6pSPa3th9UWfSNVrBPDW2xPp1rOewWZ96ZGPeezjzIvqt8b057WSScKRXG+3PnsRVIwmKaNw6mxU3H+PlW7gwqKliDMjtAEkZ3/eqrayf5WqYRoB65FahO4va5I8KLDSDe5t5WO1NsBjNcSvpI1D/AF3pwNRso2B51elo6PZBy45fbVaVrg5ocNCulDcrXHQ7Cu443vcEX8Da/wAas+U5Cpj1MN/0fPzNR+e5aI+Ww6VnWY5FPP0DRqbXIv5XSBK0u2QofEYgkWvYjnt1qNmmJ5sb11LiWvcbHrbkaCkuD3fU9BWup4GwN0AHclE3yT/s+hkclt7D51YBBYVB9lXtJINraR8Qf8TUpisxCm1YfHI5psQMcYvkLAcLJDbnJVvtpiCphjB9uRbnxsR+P2VMyYi3LnVe7W4hWkhLbMsiabeovepGTE6l5G/iKuKegLoImyDT34pmG/TSX5eiZY1iTVc7Uz91U8Tf4f61YAha58KpufzapiP5th+NaGpcI4NkdigYvLswEf5Ze6jaMV00l+g91ciqIgDRZFa/9JmAllyvJOFHJJbC76EZrXhwtr6Qbcj8Kzb/AGDiv/b4j/pS/wD5r1N2Txyw5PhJHvpTCYdjpBJsIk/zc2A5kgAmpLBZ8sr6Ujm03ZRKUOjWl9an9JSCrDvKBdbXuRd9lQ9jdkaLlkxxfaMNCWw00WpNIIaORyzMDojRAVJZiCOvLlXGR9oJpZlWRYwsgxVkUHVG2Dnjw7AvqIk1Fy2wW1rd7nUxmWTxz6eIGuhJUpJIjAkFTZo2U7gkWvScGQQo5dVIY731ybXIZtI1WXWwDPa2si7ajvUddUd2Zz2aZ5Y500uiQuRw5E0mUyhoxrJ4oUw7SqdLXNgLbipXLsnig1cJdOq17ljYLfSi6idKLc2QWVdRsBc0KELxTR0VChCFChQoQpnsdLpxsDc9Lqd/X/GvSgO1ChWQ+KGgdC7f1vZXFD+Ge37LOPpexjcOOEbI41t5kOVX4WJ99NeznZyKCMMAGYjckb/HwoUKtXfyMEgMeRcc7b83K2o2NMznEZgC3LVSf11rWFgPQVB43MCSQVWhQqzwGmic5zi3MK5tbROsgUMxB5AcqWxMKhuQNChTFU5wxRzATaw9Eb07wsxXl9m1SI3FChWUrQBITzTb1RvpFNoxbqQD6c6ztDuKFCtnQkmmhvw/9FZPGD/UdwW3ZHgRwF1d7UAbEbD0qRTIkIuLjyoUKxlfVTNqZLOP1H1Wme9w0KmcCmlFUcgAKie2DEKijkxIOw6WoUKiYT1q+O/EnyJUeL8YKt4TJUJuxJHhy+NSk+DUIQoAFuQo6FXFfW1ElRZzzYEWG7wU8nNUmLFFMRIo5aRb3mnZxBY773FChXp4Y13XIztr3JimcSHX/wAj6qLz/EaljuBcSJv151JLiCG2+FChXRG0EttlZJiJ6d/+vuk8aeo2NUDEyFnYnmST9tChUGt/CYFS44eswdqSoxQoVUrPL2J2D/8AK8D+y4f+ElFlUMkeIeIOnC1yzEaDrJmYyFdeu1g0v83koHnQoUIU/QoUKEIUKFChC//Z"/>
          <p:cNvSpPr>
            <a:spLocks noChangeAspect="1" noChangeArrowheads="1"/>
          </p:cNvSpPr>
          <p:nvPr/>
        </p:nvSpPr>
        <p:spPr bwMode="auto">
          <a:xfrm>
            <a:off x="284285" y="-944563"/>
            <a:ext cx="3244362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143608" y="1429026"/>
            <a:ext cx="8837586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2800" dirty="0">
              <a:solidFill>
                <a:srgbClr val="0000FF"/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GB" sz="2800" dirty="0" smtClean="0">
                <a:solidFill>
                  <a:srgbClr val="0000FF"/>
                </a:solidFill>
              </a:rPr>
              <a:t>SAR </a:t>
            </a:r>
            <a:r>
              <a:rPr lang="en-GB" sz="2800" dirty="0">
                <a:solidFill>
                  <a:srgbClr val="0000FF"/>
                </a:solidFill>
              </a:rPr>
              <a:t>Remote Sensing Training courses in </a:t>
            </a:r>
            <a:r>
              <a:rPr lang="en-GB" sz="2800" dirty="0" smtClean="0">
                <a:solidFill>
                  <a:srgbClr val="0000FF"/>
                </a:solidFill>
              </a:rPr>
              <a:t>ECS countries, 1-2 per year</a:t>
            </a:r>
            <a:endParaRPr lang="en-GB" sz="2800" dirty="0">
              <a:solidFill>
                <a:srgbClr val="0000FF"/>
              </a:solidFill>
            </a:endParaRPr>
          </a:p>
          <a:p>
            <a:endParaRPr lang="en-GB" sz="2800" dirty="0">
              <a:solidFill>
                <a:srgbClr val="0000FF"/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GB" sz="2800" dirty="0">
                <a:solidFill>
                  <a:srgbClr val="0000FF"/>
                </a:solidFill>
              </a:rPr>
              <a:t>Training courses about RS theory and applications (Land, Atmosphere, Ocean) in European countries (rotation mechanism), </a:t>
            </a:r>
            <a:r>
              <a:rPr lang="en-GB" sz="2800" dirty="0" smtClean="0">
                <a:solidFill>
                  <a:srgbClr val="0000FF"/>
                </a:solidFill>
              </a:rPr>
              <a:t>yearly basis</a:t>
            </a:r>
          </a:p>
          <a:p>
            <a:pPr marL="342900" indent="-342900">
              <a:buFont typeface="Arial" pitchFamily="34" charset="0"/>
              <a:buChar char="•"/>
            </a:pPr>
            <a:endParaRPr lang="en-GB" sz="2800" dirty="0">
              <a:solidFill>
                <a:srgbClr val="0000FF"/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GB" sz="2800" dirty="0">
                <a:solidFill>
                  <a:srgbClr val="0000FF"/>
                </a:solidFill>
              </a:rPr>
              <a:t>Summer Schools (RS Data Assimilation) in ESRIN for University and PhD level (every 2 years)</a:t>
            </a:r>
          </a:p>
          <a:p>
            <a:pPr marL="342900" indent="-342900">
              <a:buFont typeface="Arial" pitchFamily="34" charset="0"/>
              <a:buChar char="•"/>
            </a:pPr>
            <a:endParaRPr lang="en-GB" sz="2800" dirty="0">
              <a:solidFill>
                <a:srgbClr val="0000FF"/>
              </a:solidFill>
            </a:endParaRPr>
          </a:p>
          <a:p>
            <a:endParaRPr lang="en-GB" sz="2800" dirty="0">
              <a:solidFill>
                <a:srgbClr val="0000FF"/>
              </a:solidFill>
            </a:endParaRPr>
          </a:p>
          <a:p>
            <a:endParaRPr lang="en-GB" sz="28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9816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673225"/>
            <a:ext cx="8369301" cy="4318000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Access </a:t>
            </a:r>
            <a:r>
              <a:rPr lang="en-US" b="1" dirty="0" smtClean="0"/>
              <a:t>to ESA free, online datasets </a:t>
            </a:r>
            <a:r>
              <a:rPr lang="en-US" b="1" dirty="0"/>
              <a:t>through 'My </a:t>
            </a:r>
            <a:r>
              <a:rPr lang="en-US" b="1" dirty="0" err="1"/>
              <a:t>EarthOnline</a:t>
            </a:r>
            <a:r>
              <a:rPr lang="en-US" b="1" dirty="0"/>
              <a:t>' fast registration (https://earth.esa.int/web/guest/data-access</a:t>
            </a:r>
            <a:r>
              <a:rPr lang="en-US" b="1" dirty="0" smtClean="0"/>
              <a:t>)</a:t>
            </a:r>
          </a:p>
          <a:p>
            <a:pPr marL="0" indent="0" algn="ctr">
              <a:buNone/>
            </a:pPr>
            <a:r>
              <a:rPr lang="en-GB" b="1" dirty="0">
                <a:solidFill>
                  <a:srgbClr val="FF0000"/>
                </a:solidFill>
              </a:rPr>
              <a:t>ERS-1</a:t>
            </a:r>
            <a:r>
              <a:rPr lang="en-GB" dirty="0">
                <a:solidFill>
                  <a:srgbClr val="FF0000"/>
                </a:solidFill>
              </a:rPr>
              <a:t>, </a:t>
            </a:r>
            <a:r>
              <a:rPr lang="en-GB" b="1" dirty="0">
                <a:solidFill>
                  <a:srgbClr val="FF0000"/>
                </a:solidFill>
              </a:rPr>
              <a:t>ERS-2</a:t>
            </a:r>
            <a:r>
              <a:rPr lang="en-GB" dirty="0">
                <a:solidFill>
                  <a:srgbClr val="FF0000"/>
                </a:solidFill>
              </a:rPr>
              <a:t>, </a:t>
            </a:r>
            <a:r>
              <a:rPr lang="en-GB" b="1" dirty="0" err="1">
                <a:solidFill>
                  <a:srgbClr val="FF0000"/>
                </a:solidFill>
              </a:rPr>
              <a:t>Envisat</a:t>
            </a:r>
            <a:r>
              <a:rPr lang="en-GB" dirty="0">
                <a:solidFill>
                  <a:srgbClr val="FF0000"/>
                </a:solidFill>
              </a:rPr>
              <a:t>, </a:t>
            </a:r>
            <a:r>
              <a:rPr lang="en-GB" b="1" dirty="0">
                <a:solidFill>
                  <a:srgbClr val="FF0000"/>
                </a:solidFill>
              </a:rPr>
              <a:t>GOCE</a:t>
            </a:r>
            <a:r>
              <a:rPr lang="en-GB" dirty="0">
                <a:solidFill>
                  <a:srgbClr val="FF0000"/>
                </a:solidFill>
              </a:rPr>
              <a:t>, </a:t>
            </a:r>
            <a:r>
              <a:rPr lang="en-GB" b="1" dirty="0">
                <a:solidFill>
                  <a:srgbClr val="FF0000"/>
                </a:solidFill>
              </a:rPr>
              <a:t>SMOS</a:t>
            </a:r>
            <a:r>
              <a:rPr lang="en-GB" dirty="0">
                <a:solidFill>
                  <a:srgbClr val="FF0000"/>
                </a:solidFill>
              </a:rPr>
              <a:t>, </a:t>
            </a:r>
            <a:r>
              <a:rPr lang="en-GB" b="1" dirty="0" err="1" smtClean="0">
                <a:solidFill>
                  <a:srgbClr val="FF0000"/>
                </a:solidFill>
              </a:rPr>
              <a:t>CryoSat</a:t>
            </a:r>
            <a:r>
              <a:rPr lang="en-GB" b="1" dirty="0" smtClean="0">
                <a:solidFill>
                  <a:srgbClr val="FF0000"/>
                </a:solidFill>
              </a:rPr>
              <a:t>, SWARM</a:t>
            </a:r>
          </a:p>
          <a:p>
            <a:pPr marL="0" indent="0" algn="ctr">
              <a:buNone/>
            </a:pPr>
            <a:endParaRPr lang="en-GB" b="1" dirty="0" smtClean="0">
              <a:solidFill>
                <a:srgbClr val="FF0000"/>
              </a:solidFill>
            </a:endParaRPr>
          </a:p>
          <a:p>
            <a:pPr marL="0" indent="0" algn="l">
              <a:buNone/>
            </a:pPr>
            <a:r>
              <a:rPr lang="en-GB" b="1" dirty="0"/>
              <a:t>Mission </a:t>
            </a:r>
            <a:r>
              <a:rPr lang="en-GB" b="1" dirty="0" smtClean="0"/>
              <a:t>Exploitation</a:t>
            </a:r>
          </a:p>
          <a:p>
            <a:pPr marL="0" indent="0" algn="l">
              <a:buNone/>
            </a:pPr>
            <a:r>
              <a:rPr lang="en-GB" b="1" dirty="0" smtClean="0"/>
              <a:t> </a:t>
            </a:r>
            <a:r>
              <a:rPr lang="en-GB" b="1" dirty="0"/>
              <a:t>Platforms </a:t>
            </a:r>
            <a:r>
              <a:rPr lang="en-GB" b="1" dirty="0" smtClean="0"/>
              <a:t>(</a:t>
            </a:r>
            <a:r>
              <a:rPr lang="en-GB" b="1" dirty="0" err="1" smtClean="0"/>
              <a:t>Proba</a:t>
            </a:r>
            <a:r>
              <a:rPr lang="en-GB" b="1" dirty="0" smtClean="0"/>
              <a:t>-V</a:t>
            </a:r>
            <a:r>
              <a:rPr lang="en-GB" b="1" dirty="0"/>
              <a:t>)</a:t>
            </a:r>
            <a:endParaRPr lang="en-US" b="1" dirty="0"/>
          </a:p>
          <a:p>
            <a:endParaRPr lang="en-GB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057400" y="69704"/>
            <a:ext cx="5715000" cy="1835296"/>
          </a:xfrm>
          <a:prstGeom prst="rect">
            <a:avLst/>
          </a:prstGeom>
        </p:spPr>
        <p:txBody>
          <a:bodyPr/>
          <a:lstStyle>
            <a:lvl1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1pPr>
            <a:lvl2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2pPr>
            <a:lvl3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3pPr>
            <a:lvl4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4pPr>
            <a:lvl5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5pPr>
            <a:lvl6pPr indent="4572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6pPr>
            <a:lvl7pPr indent="9144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7pPr>
            <a:lvl8pPr indent="13716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8pPr>
            <a:lvl9pPr indent="18288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9pPr>
          </a:lstStyle>
          <a:p>
            <a:pPr algn="l" defTabSz="914400"/>
            <a:r>
              <a:rPr lang="en-GB" dirty="0" smtClean="0"/>
              <a:t>EO Data Access – ESA Missions</a:t>
            </a:r>
            <a:endParaRPr lang="en-GB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3657600"/>
            <a:ext cx="5715000" cy="2811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4887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76200"/>
            <a:ext cx="5486400" cy="1470025"/>
          </a:xfrm>
        </p:spPr>
        <p:txBody>
          <a:bodyPr/>
          <a:lstStyle/>
          <a:p>
            <a:r>
              <a:rPr lang="en-GB" dirty="0" smtClean="0"/>
              <a:t>Impact evaluation and improvement 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362200"/>
            <a:ext cx="6858000" cy="3048000"/>
          </a:xfrm>
        </p:spPr>
        <p:txBody>
          <a:bodyPr/>
          <a:lstStyle/>
          <a:p>
            <a:r>
              <a:rPr lang="en-GB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Continuous improvement from online feedback collection after each course</a:t>
            </a:r>
          </a:p>
          <a:p>
            <a:endParaRPr lang="en-GB" dirty="0">
              <a:solidFill>
                <a:schemeClr val="tx1">
                  <a:lumMod val="60000"/>
                  <a:lumOff val="40000"/>
                </a:schemeClr>
              </a:solidFill>
            </a:endParaRPr>
          </a:p>
          <a:p>
            <a:r>
              <a:rPr lang="en-GB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Evaluation of impact for other educational tools (videos, apps, etc.) is harder  </a:t>
            </a:r>
            <a:endParaRPr lang="en-GB" dirty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894235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ChangeArrowheads="1"/>
          </p:cNvSpPr>
          <p:nvPr/>
        </p:nvSpPr>
        <p:spPr bwMode="auto">
          <a:xfrm>
            <a:off x="0" y="2262188"/>
            <a:ext cx="9144000" cy="28140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1706" tIns="40853" rIns="81706" bIns="40853">
            <a:spAutoFit/>
          </a:bodyPr>
          <a:lstStyle/>
          <a:p>
            <a:pPr marL="334963" indent="-334963" defTabSz="817563" eaLnBrk="0" hangingPunct="0"/>
            <a:r>
              <a:rPr lang="en-GB" sz="2000" b="1" dirty="0">
                <a:latin typeface="Times New Roman" pitchFamily="18" charset="0"/>
                <a:cs typeface="Times New Roman" pitchFamily="18" charset="0"/>
              </a:rPr>
              <a:t> </a:t>
            </a:r>
            <a:endParaRPr lang="en-US" sz="900" b="1" dirty="0">
              <a:latin typeface="Comic Sans MS" pitchFamily="66" charset="0"/>
              <a:cs typeface="Times New Roman" pitchFamily="18" charset="0"/>
            </a:endParaRPr>
          </a:p>
          <a:p>
            <a:pPr marL="334963" indent="-334963" defTabSz="817563" eaLnBrk="0" hangingPunct="0">
              <a:lnSpc>
                <a:spcPct val="150000"/>
              </a:lnSpc>
              <a:buFont typeface="Wingdings 2" pitchFamily="18" charset="2"/>
              <a:buChar char="?"/>
            </a:pPr>
            <a:r>
              <a:rPr lang="en-GB" sz="2100" b="1" i="1" dirty="0">
                <a:latin typeface="Comic Sans MS" pitchFamily="66" charset="0"/>
                <a:cs typeface="Times New Roman" pitchFamily="18" charset="0"/>
              </a:rPr>
              <a:t>ESA education portal: </a:t>
            </a:r>
            <a:r>
              <a:rPr lang="en-GB" sz="2100" b="1" i="1" dirty="0">
                <a:latin typeface="Comic Sans MS" pitchFamily="66" charset="0"/>
                <a:cs typeface="Times New Roman" pitchFamily="18" charset="0"/>
                <a:hlinkClick r:id="rId2"/>
              </a:rPr>
              <a:t>www.esa.int/education</a:t>
            </a:r>
            <a:endParaRPr lang="en-GB" sz="2100" b="1" i="1" dirty="0">
              <a:latin typeface="Comic Sans MS" pitchFamily="66" charset="0"/>
              <a:cs typeface="Times New Roman" pitchFamily="18" charset="0"/>
            </a:endParaRPr>
          </a:p>
          <a:p>
            <a:pPr marL="334963" indent="-334963" defTabSz="817563" eaLnBrk="0" hangingPunct="0">
              <a:lnSpc>
                <a:spcPct val="150000"/>
              </a:lnSpc>
              <a:buFont typeface="Wingdings 2" pitchFamily="18" charset="2"/>
              <a:buChar char="?"/>
            </a:pPr>
            <a:r>
              <a:rPr lang="en-GB" sz="2100" b="1" i="1" dirty="0">
                <a:latin typeface="Comic Sans MS" pitchFamily="66" charset="0"/>
                <a:cs typeface="Times New Roman" pitchFamily="18" charset="0"/>
                <a:sym typeface="Wingdings 3" pitchFamily="18" charset="2"/>
              </a:rPr>
              <a:t>to order EO material: </a:t>
            </a:r>
            <a:r>
              <a:rPr lang="en-GB" sz="2100" b="1" i="1" dirty="0">
                <a:latin typeface="Comic Sans MS" pitchFamily="66" charset="0"/>
                <a:cs typeface="Times New Roman" pitchFamily="18" charset="0"/>
                <a:sym typeface="Wingdings 3" pitchFamily="18" charset="2"/>
                <a:hlinkClick r:id="rId3"/>
              </a:rPr>
              <a:t>education@esa.int</a:t>
            </a:r>
            <a:r>
              <a:rPr lang="en-GB" sz="2100" b="1" i="1" dirty="0">
                <a:latin typeface="Comic Sans MS" pitchFamily="66" charset="0"/>
                <a:cs typeface="Times New Roman" pitchFamily="18" charset="0"/>
                <a:sym typeface="Wingdings 3" pitchFamily="18" charset="2"/>
              </a:rPr>
              <a:t> or </a:t>
            </a:r>
            <a:r>
              <a:rPr lang="en-GB" sz="2100" b="1" i="1" dirty="0">
                <a:latin typeface="Comic Sans MS" pitchFamily="66" charset="0"/>
                <a:cs typeface="Times New Roman" pitchFamily="18" charset="0"/>
                <a:sym typeface="Wingdings 3" pitchFamily="18" charset="2"/>
                <a:hlinkClick r:id="rId4"/>
              </a:rPr>
              <a:t>eohelp@esa.int</a:t>
            </a:r>
            <a:endParaRPr lang="en-GB" sz="2100" b="1" i="1" dirty="0">
              <a:latin typeface="Comic Sans MS" pitchFamily="66" charset="0"/>
              <a:cs typeface="Times New Roman" pitchFamily="18" charset="0"/>
              <a:sym typeface="Wingdings 3" pitchFamily="18" charset="2"/>
            </a:endParaRPr>
          </a:p>
          <a:p>
            <a:pPr marL="334963" indent="-334963" defTabSz="817563" eaLnBrk="0" hangingPunct="0">
              <a:lnSpc>
                <a:spcPct val="150000"/>
              </a:lnSpc>
              <a:buFont typeface="Wingdings 2" pitchFamily="18" charset="2"/>
              <a:buChar char="?"/>
            </a:pPr>
            <a:r>
              <a:rPr lang="en-GB" sz="2100" b="1" i="1" dirty="0" err="1" smtClean="0">
                <a:latin typeface="Comic Sans MS" pitchFamily="66" charset="0"/>
                <a:cs typeface="Times New Roman" pitchFamily="18" charset="0"/>
              </a:rPr>
              <a:t>Eduspace</a:t>
            </a:r>
            <a:r>
              <a:rPr lang="en-GB" sz="2100" b="1" i="1" dirty="0" smtClean="0">
                <a:latin typeface="Comic Sans MS" pitchFamily="66" charset="0"/>
                <a:cs typeface="Times New Roman" pitchFamily="18" charset="0"/>
              </a:rPr>
              <a:t>:</a:t>
            </a:r>
            <a:r>
              <a:rPr lang="en-GB" b="1" dirty="0">
                <a:latin typeface="ESAtitle" pitchFamily="2" charset="0"/>
                <a:cs typeface="Times New Roman" pitchFamily="18" charset="0"/>
              </a:rPr>
              <a:t> </a:t>
            </a:r>
            <a:r>
              <a:rPr lang="en-GB" sz="2100" b="1" i="1" dirty="0">
                <a:latin typeface="Comic Sans MS" pitchFamily="66" charset="0"/>
                <a:cs typeface="Times New Roman" pitchFamily="18" charset="0"/>
                <a:hlinkClick r:id="rId5"/>
              </a:rPr>
              <a:t>http://www.esa.int/SPECIALS/Eduspace_EN</a:t>
            </a:r>
            <a:r>
              <a:rPr lang="en-GB" sz="2100" b="1" i="1" dirty="0" smtClean="0">
                <a:latin typeface="Comic Sans MS" pitchFamily="66" charset="0"/>
                <a:cs typeface="Times New Roman" pitchFamily="18" charset="0"/>
                <a:hlinkClick r:id="rId5"/>
              </a:rPr>
              <a:t>/</a:t>
            </a:r>
            <a:endParaRPr lang="en-GB" sz="2100" b="1" i="1" dirty="0" smtClean="0">
              <a:latin typeface="Comic Sans MS" pitchFamily="66" charset="0"/>
              <a:cs typeface="Times New Roman" pitchFamily="18" charset="0"/>
            </a:endParaRPr>
          </a:p>
          <a:p>
            <a:pPr marL="334963" indent="-334963" defTabSz="817563" eaLnBrk="0" hangingPunct="0">
              <a:lnSpc>
                <a:spcPct val="150000"/>
              </a:lnSpc>
              <a:buFont typeface="Wingdings 2" pitchFamily="18" charset="2"/>
              <a:buChar char="?"/>
            </a:pPr>
            <a:r>
              <a:rPr lang="en-GB" sz="2100" b="1" i="1" dirty="0" smtClean="0">
                <a:latin typeface="Comic Sans MS" pitchFamily="66" charset="0"/>
                <a:cs typeface="Times New Roman" pitchFamily="18" charset="0"/>
              </a:rPr>
              <a:t>ESA </a:t>
            </a:r>
            <a:r>
              <a:rPr lang="en-GB" sz="2100" b="1" i="1" dirty="0">
                <a:latin typeface="Comic Sans MS" pitchFamily="66" charset="0"/>
                <a:cs typeface="Times New Roman" pitchFamily="18" charset="0"/>
              </a:rPr>
              <a:t>EO Education web page</a:t>
            </a:r>
            <a:r>
              <a:rPr lang="en-GB" sz="2100" b="1" i="1" dirty="0" smtClean="0">
                <a:latin typeface="Comic Sans MS" pitchFamily="66" charset="0"/>
                <a:cs typeface="Times New Roman" pitchFamily="18" charset="0"/>
              </a:rPr>
              <a:t>: </a:t>
            </a:r>
            <a:r>
              <a:rPr lang="en-GB" sz="2100" b="1" i="1" dirty="0">
                <a:latin typeface="Comic Sans MS" pitchFamily="66" charset="0"/>
                <a:cs typeface="Times New Roman" pitchFamily="18" charset="0"/>
                <a:hlinkClick r:id="rId6"/>
              </a:rPr>
              <a:t>https://earth.esa.int/web/guest/eo-education-and-training</a:t>
            </a:r>
            <a:endParaRPr lang="en-GB" sz="2100" b="1" i="1" dirty="0">
              <a:latin typeface="Comic Sans MS" pitchFamily="66" charset="0"/>
              <a:cs typeface="Times New Roman" pitchFamily="18" charset="0"/>
            </a:endParaRPr>
          </a:p>
        </p:txBody>
      </p:sp>
      <p:sp>
        <p:nvSpPr>
          <p:cNvPr id="93187" name="Text Box 3"/>
          <p:cNvSpPr txBox="1">
            <a:spLocks noChangeArrowheads="1"/>
          </p:cNvSpPr>
          <p:nvPr/>
        </p:nvSpPr>
        <p:spPr bwMode="auto">
          <a:xfrm>
            <a:off x="2615712" y="1689101"/>
            <a:ext cx="2999117" cy="4056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1706" tIns="40853" rIns="81706" bIns="40853">
            <a:spAutoFit/>
          </a:bodyPr>
          <a:lstStyle>
            <a:lvl1pPr defTabSz="817563" eaLnBrk="0" hangingPunct="0"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 defTabSz="817563" eaLnBrk="0" hangingPunct="0"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 defTabSz="817563" eaLnBrk="0" hangingPunct="0"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600200" indent="-228600" defTabSz="817563" eaLnBrk="0" hangingPunct="0"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57400" indent="-228600" defTabSz="817563" eaLnBrk="0" hangingPunct="0"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514600" indent="-228600" defTabSz="8175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71800" indent="-228600" defTabSz="8175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429000" indent="-228600" defTabSz="8175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86200" indent="-228600" defTabSz="8175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GB" sz="2100" b="1">
                <a:latin typeface="Comic Sans MS" pitchFamily="66" charset="0"/>
              </a:rPr>
              <a:t>USEFUL ADDRESSES</a:t>
            </a:r>
            <a:endParaRPr lang="en-US" sz="2100" b="1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466194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>
            <a:spLocks noGrp="1"/>
          </p:cNvSpPr>
          <p:nvPr>
            <p:ph type="sldNum" sz="quarter" idx="4294967295"/>
          </p:nvPr>
        </p:nvSpPr>
        <p:spPr>
          <a:xfrm>
            <a:off x="8458200" y="6477000"/>
            <a:ext cx="609600" cy="326390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</a:lvl1pPr>
          </a:lstStyle>
          <a:p>
            <a:pPr lvl="0"/>
            <a:fld id="{86CB4B4D-7CA3-9044-876B-883B54F8677D}" type="slidenum">
              <a:rPr lang="en-US" sz="1100" smtClean="0"/>
              <a:pPr lvl="0"/>
              <a:t>63</a:t>
            </a:fld>
            <a:endParaRPr lang="en-US" sz="1100" dirty="0"/>
          </a:p>
        </p:txBody>
      </p:sp>
      <p:sp>
        <p:nvSpPr>
          <p:cNvPr id="15" name="Shape 15"/>
          <p:cNvSpPr/>
          <p:nvPr/>
        </p:nvSpPr>
        <p:spPr>
          <a:xfrm>
            <a:off x="208166" y="1499717"/>
            <a:ext cx="8631034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lvl="0">
              <a:defRPr>
                <a:solidFill>
                  <a:srgbClr val="000000"/>
                </a:solidFill>
              </a:defRPr>
            </a:pPr>
            <a:endParaRPr sz="2000" dirty="0">
              <a:solidFill>
                <a:srgbClr val="00256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Content Placeholder 7"/>
          <p:cNvSpPr txBox="1">
            <a:spLocks/>
          </p:cNvSpPr>
          <p:nvPr/>
        </p:nvSpPr>
        <p:spPr>
          <a:xfrm>
            <a:off x="240142" y="2438400"/>
            <a:ext cx="8686800" cy="3664226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500"/>
              </a:spcBef>
              <a:buSzPct val="100000"/>
              <a:buFont typeface="Arial"/>
              <a:buChar char="•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1pPr>
            <a:lvl2pPr marL="768927" indent="-311727">
              <a:spcBef>
                <a:spcPts val="500"/>
              </a:spcBef>
              <a:buSzPct val="100000"/>
              <a:buFont typeface="Arial"/>
              <a:buChar char="•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2pPr>
            <a:lvl3pPr marL="1188719" indent="-274319">
              <a:spcBef>
                <a:spcPts val="500"/>
              </a:spcBef>
              <a:buSzPct val="100000"/>
              <a:buFont typeface="Arial"/>
              <a:buChar char="o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3pPr>
            <a:lvl4pPr marL="1676400" indent="-304800">
              <a:spcBef>
                <a:spcPts val="500"/>
              </a:spcBef>
              <a:buSzPct val="100000"/>
              <a:buFont typeface="Arial"/>
              <a:buChar char="▪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4pPr>
            <a:lvl5pPr marL="2171700" indent="-342900">
              <a:spcBef>
                <a:spcPts val="500"/>
              </a:spcBef>
              <a:buSzPct val="100000"/>
              <a:buFont typeface="Arial"/>
              <a:buChar char="•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5pPr>
            <a:lvl6pPr indent="22860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6pPr>
            <a:lvl7pPr indent="27432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7pPr>
            <a:lvl8pPr indent="32004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8pPr>
            <a:lvl9pPr indent="36576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9pPr>
          </a:lstStyle>
          <a:p>
            <a:pPr marL="0" indent="0" algn="ctr" defTabSz="914400">
              <a:buFont typeface="Arial"/>
              <a:buNone/>
            </a:pPr>
            <a:endParaRPr lang="pt-BR" sz="4800" i="1" dirty="0" smtClean="0">
              <a:solidFill>
                <a:schemeClr val="tx1"/>
              </a:solidFill>
              <a:latin typeface="Brush Script MT" panose="03060802040406070304" pitchFamily="66" charset="0"/>
            </a:endParaRPr>
          </a:p>
          <a:p>
            <a:pPr marL="0" indent="0" algn="ctr" defTabSz="914400">
              <a:buFont typeface="Arial"/>
              <a:buNone/>
            </a:pPr>
            <a:r>
              <a:rPr lang="pt-BR" sz="6000" i="1" dirty="0" smtClean="0">
                <a:solidFill>
                  <a:schemeClr val="tx1"/>
                </a:solidFill>
                <a:latin typeface="Brush Script MT" panose="03060802040406070304" pitchFamily="66" charset="0"/>
              </a:rPr>
              <a:t>Thank you</a:t>
            </a:r>
          </a:p>
          <a:p>
            <a:pPr marL="0" indent="0" algn="ctr" defTabSz="914400">
              <a:buFont typeface="Arial"/>
              <a:buNone/>
            </a:pPr>
            <a:endParaRPr lang="pt-BR" sz="3200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8458200" y="6474823"/>
            <a:ext cx="659242" cy="381000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ZA" sz="1800" b="0" i="0" u="none" strike="noStrike" cap="none" spc="0" normalizeH="0" baseline="0" dirty="0">
              <a:ln>
                <a:noFill/>
              </a:ln>
              <a:solidFill>
                <a:schemeClr val="tx2">
                  <a:lumMod val="20000"/>
                  <a:lumOff val="80000"/>
                </a:schemeClr>
              </a:solidFill>
              <a:effectLst/>
              <a:uFillTx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828800" y="76200"/>
            <a:ext cx="474040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The 5</a:t>
            </a:r>
            <a:r>
              <a:rPr lang="en-GB" sz="1200" baseline="300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th</a:t>
            </a:r>
            <a:r>
              <a:rPr lang="en-GB" sz="12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 Meeting of the CEOS Working Group on </a:t>
            </a:r>
          </a:p>
          <a:p>
            <a:r>
              <a:rPr lang="en-GB" sz="12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Capacity Building &amp; Data Democracy (WGCapD-5</a:t>
            </a:r>
            <a:r>
              <a:rPr lang="en-GB" sz="12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)</a:t>
            </a:r>
          </a:p>
          <a:p>
            <a:r>
              <a:rPr lang="en-ZA" sz="12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The CEOS Systems Engineering Office (SEO), Hampton, VA, </a:t>
            </a:r>
            <a:r>
              <a:rPr lang="en-ZA" sz="12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USA</a:t>
            </a:r>
          </a:p>
          <a:p>
            <a:r>
              <a:rPr lang="en-ZA" sz="12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March 30th – April 1st, 2016</a:t>
            </a:r>
            <a:endParaRPr lang="en-GB" sz="12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  <a:p>
            <a:pPr lvl="0" algn="ctr">
              <a:defRPr>
                <a:solidFill>
                  <a:srgbClr val="000000"/>
                </a:solidFill>
              </a:defRPr>
            </a:pPr>
            <a:endParaRPr lang="en-ZA" sz="1200" dirty="0">
              <a:solidFill>
                <a:schemeClr val="tx2">
                  <a:lumMod val="20000"/>
                  <a:lumOff val="80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5858070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20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50" t="17983" r="36767" b="44612"/>
          <a:stretch/>
        </p:blipFill>
        <p:spPr bwMode="auto">
          <a:xfrm>
            <a:off x="3608517" y="4054821"/>
            <a:ext cx="4712605" cy="2527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AutoShape 12" descr="data:image/jpeg;base64,/9j/4AAQSkZJRgABAQAAAQABAAD/2wCEAAkGBhQSERUUEhQUFRQWGBcWFRUWFxQdFxcXFBgYFRQYFBUYHCYeGBkjHBQUHy8gIycpLCwsFR4xNTAqNSYrLCkBCQoKDgwOGg8PGiolHyQqLiw0LDAvLSwwLC4vLC0sLC8sLCwpLywsLCwsLSosNCwsLCwsLC0sMCwsLCwsLCwsLP/AABEIALUBFgMBIgACEQEDEQH/xAAcAAAABwEBAAAAAAAAAAAAAAAAAQMEBQYHAgj/xABKEAACAQIEAwUEBQcJBgcAAAABAgMAEQQFEiETMUEGIlFhcTKBkbEHFKHB0SMkQnN0srMzUmJydcPh8PEVJYKSk8UWNVNUg6LS/8QAGwEAAQUBAQAAAAAAAAAAAAAAAAIDBAUGAQf/xAA5EQABAwIDBAgEBAYDAAAAAAABAAIDBBEFITESQVFhEyJxgZGhscEGFDLRM0Lh8BUjJDRSgnKSwv/aAAwDAQACEQMRAD8Aw2jCnnblzoVrnZXH5dgsJHhsRiYycUpbHKkfFusilYI1nRrRtHfWeZDHpQhZFR2p9nmWjD4iSJZElVGIWSNlZHXmrKykjcEbdDcdK1LJIsJ+arpyz6uYMPxHf6i0olYD6zxuLOkqgHV7IJ8BQhY/ahatP7Ktl4w0SSyYSOR8VOpkkw0M35MCPhcTW4aKMm9m3G5vaxNFCMOPrzYWHLuL9bQRR4qTCFFwxSQtwmeThnvaN0Y87UIWY0K03FYXCPikVhgEkky2cOI3gGHXGETCKzhjEj2EdjfnTTLcpw0CZemJODaQ45jMVmw8g+r2hA4zoxAS+vZj40IWe0Kv3bPPsuaKeGCJTLxRwpEw+HiWNEZtVpInYyqwsBcedQnYXL8O+I4mMkiTDwjiMsjfyrXtHGEF3cFratINlB8q6hVwV0K0fFy4OHHQTYf/AGfNhsW0Szo6KVw7qwWfRHLZoYzcsrEDYkfo1Ve2WZpLipBHHho445JEjOHRVVkDkIxK7PsB3qU3VChFFCtF7JJAMFAVXAM5ln+snEfUzMqgR8DhpiZYxYnX1tTmODCriMx4Ay6SQNh/q4mMCwWbfEcISScPbb2WPltUgOIyskrM65JrT+FhDisAcQuXq5ixX1pYWg4AIWT6vr0MYw3s23ve3lUfg4MskwOBhmKQ4h1mLYlCDocTuI0xkY30MmmzcwAOYp5z7gLllQRR1qSxYMT5gcOuXsRioRCJmw3DGHIfinDiV1jY3C8j4cqrP0jRQjERcAwENCpcQCEKr6mBDCGR49dgL6W6ilxOJNkFVM0VXjKFy5suijxVkmknmH1iMgywALHwzLEN3hJLeex09amHwuETF40Yf/Z8jJh8N9W4rQfV2k/JCcqXYIWtxDub399Je/khZfahWh5vj8PB9RmngwDyh5xiYcNwGRoDwwmoRMyh7NIVNwbgeFI5nkuBVosHh58O/HlM0uMcpaHDi/Ci1NyfRqZlFiWKr5UB/JFlRBTiMVdu3OCy+WATYCXDhoW4bRJrRpITtDIRKAZJRYhyt/aB6bx/0dFxjAY58PhjocGbEFQqKw0kpqIvJ3u6AfHoDVhTSdUutoub1VsQhHMEeopEwkC+k28bG3xrVPpAzEMuFVsRFNHFiN3bEQzYiQHSWkZYbrFDZSAtyb8+dS8ed4gZlM8+PwrZaWxNovreFYGJlk4SiJW1HmllAvUCpkLiHWXQFiixk8gT6A0SxkmwUk9RbetMyvM8QMqwKYDGYfDyKcT9YRsTh4nJaW8RYSMC3dvY+FNe1PbGXD5nK+CliaSXDwwSSoUYcQpHxGSRTp1a19rlzqGXEpSoLREDdSPUGkSN60D6Se0zvHBgjP8AWTAOJPPqDB53G6xsNtCAlRbmSaz7rUiZxLBcLg1Xqjs1jpxhMshgaJNeBWRmkieT+STCooULLHa/HJJJPIVJZpiMdDBLLx8K3DjeS31WYX0KWtf63te1RHZZrRZV/Zrf9vqa7SyfmeJ/UTfwmqhmq+jkDOxPNZcXSGcyzJhy0+JjDWDRCK+H1EAkhneSQtYWYKNN9Nje+yPZvtDJLi5ElMgUQQ6A8TopbU6vICyhbyN7Khj3UFt9QW0xxBkUMARZdiAeQ250qYweg+Hhyqem1VewObNNETK0hlMcMkl3V0DSq2rSQoMbXRrxckGm1tRoqtUcQW9gBc3NgBcnmT4nzoUIXh+hQoUIQo70VChCOhQtRUIR0KFHalWQioUdqFq6GlCKjBoWroClsYSVwo70L0YFC1TQ0pKO9c3rq1C1Lc02XEK6BogKO1PxgjNcXJNFXRFc2ph7TddQvQvQtR2rmyUIA04Q7UgBTiNasKUFCSlO1IaqeT4VgNxTQrUStjdtApVi3IrmgTXVq5IqtcwhdSinak770qo2pMjepE7SWNKSNV6e7OtaHKf7Nb/t9SfaGX80xP6ib+E1Q+TNaDKf7Ob5YCnmfS/muI/UTfwmrzrF5iyuDf8AirKFl4ie1Pc6En1U/WeHey8Hh/WdOqx/lNPW3s32vXGSy6cWv8qLwkT6+Jfjl4dHG1bXtr0aNtOvppq2QewvoPlSlbVQFWex8kbmaSJnCNotE3FLC2smSQyb8WS41Dpw1vvehVmoUIXhyhQoUIQoUKFCEdChQrqEKMULU4weFMjhRzJp1kbnusEAEmwXEGGZ/ZBPpSs2WSL7SkVrXYHskrsRyVFuTbck7fiafdoOwzxI7j8pGN77agP6Q6jzpp1fRRVPyshN8s91zuV43CmfQ+Sz+G5YaRXS1MdoMq4TAr7LX91RAFTzAWPsqaeJ0LzG/UI6FCulQnlT7WJhFRU/jyeUi+mm02FZfaBHrTzonW0TjontF3AgJIV1RAV0KUxqaXBoq6Nc0w8ZrqFAUKApFs11dxoSQBzNX/IuxTMgIQk/Gqh2eg14hB53+Fek8ihWOCNVG5UE286p8bxiTDYmCH6nE68ArrDmMZGZnNub2HqSsszPsiyL3geXK1ULP8q4RBAIB91q9Q4sDTuL+NYz9KeWKpYqLAWYe/nULBcflrZflKjMkEg9gU2o2KuFxLbOaL37FllcmuyK5NXLwVml2tcnnSi0medPzj+WFwar0rljWw+U/wBnN8sBS2eP+a4j9TN/DamuDP5tlP8AZ5+WAoZ2/wCbT/qZv4bV5rjLb4g3/VXlI28F+1WHOcZIMMTiDHAQBwdGMlVXax2eUQIVIG6qLhzsacdnsW4lmE0ztdcMV4uhdLSqxKKgAC3I9nc36mrDB7C+g+VKVulSqo9icXIzzK0omVUhPEWWSQNMxmE5OtQYHIWInDjaO62tqNxVuoUIXhyhQoUIQoUKOuoQFCjAowKWGkriIVPdkIdUpHkLe81BgVYuy8BVi/ja3xvU6liftEjcD6Kdhw2qlnat47MYYLApisNVy229wbW8rffU43eRl1eR25351EdnxaGMnqNR9TUhhZQ2o+HmflXjM0jjM8nPMq3nF3uPP3WJ9ucnMSOp5qbj0v8Agaz4Vpf0kZnqaQjodI9Nh91ZrXsNE6WSkifN9RCgYybzNJ12RfzQqy9iso48hsCxFrAedVutM+hTaaUgXsBb1O1q7X1DqSlknbq0fp7qHQW6dpIva58lYYezOhbvHpvYWtc+Q9TY1G552TDxteMr4E+PStXEbmxKjc7bjn91NMzQtG6yKLW2sb7ivNY8brI5elLjrvJstL870nUeAQdV5amjKsVPMG1c3qW7VQacVIP6VRJr1gO2gHN0Nj4rIzM6ORzOBIRE0VHaipo3um0L0VHQpFiV1O8qxnClR/Ai/p1r0l2czASQRmM3FgNq80QYVnNlUsfAAmt0+h3J5o8NJxbjvAqh5hSPDpWa+KKUS0rX36zTkON9fC1/FWtFI4Mcwjq6356efsrmCwvy8edZB9L+arqWIG7Wu3kL3FbNwd7BLGsa+l/sZIuJEsas4kW7AC+m23w2rNfDLAK3acdGm3C/Dwv3qVJI7o3BmpHlvWW3oiaWlgK7EEetJWrfvY4aqi0XaGuCd67WuTzpyYERhcGq9GRtbC5R/Z5/dwNIZxL+bz/qZf4bV27WwmUfsB/dwNMs2k/N5v1Uv8NqwGLNvWg9i01A29N4q+ZlmUpw5JWXDOqgookwuqWwJIBJYWUDURsSOVN+zWcyyTRmSXUJUxZZLKFU4bExQwlBYMupHYkMTc+Fqs7YRJI1WRFdbKbMoIuORsetdDAR6mfQmpipZtK6mKbIWNrkjpflWyWbVd7E4yYqUxEhllEcEjOssckZEocdxkiSxLROStmFilmNzYVZMPhETVoRV1MWbSoGpm5s1ubGw350KELxDQoUKEIUdFQoQuq6FcilsPAXYKouTyAqTECTZctfII4ItTADqau+U4DRYdBzJpXs92SWLS8lmbw6D8TU7jcFZdQsADuPs++lfxSGJ/ywObsr7r6WWswvDzAOklHWOnJaVkKh8MhXcW28x1rrMG4ULsFsbfPb76qn0dZ+AWw7t/Sjv/8AYffVr7T41UwkzG266RfqW22868zrMNdBWGnOpOXME5fZNSscyo2ToT6lZJneAEhNhcb/AG1n2ZYIxuR06VomFbfqQefgPCnuYZNHN3GUHYXPUE77GvR3Yg2hDaebMAfVwtxCnYhh4qm3GThvWSWq4/Rj2gGHxQRvZlIW/g36N/LeoDMsjePEtAAWYNZQBuQdwbehq7dm/o/VAr4g3ckWQE2XzJHM0vE56UUrhO7qvGVsyd4I9b6LM0VNMZuqPpNjfTmFtP1gFV38+VM89l0RtILna6j/AFpfCTFVFrEWHOks3N4mJ8Pma8eDgSL55jyVnG20g4XXnjP8kxTSPLJGe8Se7uPsqDkw7L7QI9Rat5wzDUwIvp+wD79wKa5xlMWIQoyrvfewuPAg16LT/E7bhk0VhxB0HZ+qJ8Ia9xc1xuc81hZor0vjcOY3ZDzUkH3Gm961Mhss2QQbFdItyAOtaR2X+jVDY4kktYNoGwF+hPWql2JwYkxaX9lLu3ovL7bVr+WS6nLeNyPcNqzWN4jLTsDIDYkXv5C3DQq+wyiY9hleL7gn+AymHDxExRLt+iALk+BNOMixEsLmVuTDeMdR438RSeExN2kB5avmKbQzc7m1qwnSylxc43dlmcyrjo7tLDofRXqPNoinE1AKOZPTyPnVC7R5rJJNxVUtGbBbdF6X9efvpmcUDIVYalG+m5AJ8SBzqRTMgVNgAPC1THTPbbbbca201GSTBRindtDP2H3Udjez0Ey/lVUk+QuPfWYdsuyq4fvxElD0PS/nWkzSln8iQPtqHz7CiSKRD5kfdV5g1RM2URyPJYdx3XyBHCxsnKqibPGbjrWyWTLXJO9KOliR4Ul1rWzXDQ0rEjVehcW1sHk/7Af3cFUZmkn5Cb9VJ+41P8ya2Cyf9hP7mCqGzOT8hL+qk/casXiTL1YPYtZhrb0nitVxeaStCNCz4dhYIGSBnmYqdKRgO4AuLsSBYXN1ALBPJ82xP1zhTjZ45324ZiBglhjUQMDrPdm7/E5MO7YDeaxWUwzogmijkC2Kh1BsSLEi/LajiyWBWLrDGGOklgqgkr7NzbpWpWUTbs3i5ZIn4zKzrNNGWRSikRyFVspZiNgObH1o6kYYFS4VQtyWNgBdmN2Jt1J3JoUIXiCjoqFCEdCio66hGtWvsHhgZHc81AA9/wDpVUFXHsPsG3tqO1/L/WpDG7UbhyKscLaHVTb8z5K7iXp4j4j8RSmGbiLIjbnSfs/yKZBrEeRuV+9fEeVLmUQnWd7g7eIIsvxrMyUoA2W/Ufp43B9xZbYhNZsAqaXiLKwNwb3N/Kn2eZ7LiUijkGlV3Yj9JuVz4bfOu+zeVGfUSR5X6Xp/iMkVkJU7rswPjyP20qbEY6eobHP1nMJ628X9bc96Zc6PbG1qPdRLMqxnTyBX328acYCS1mbn7R9T/r9lR7waeW6338PUVMYbBAG+zX3H80DxPjUat6NkNg6+0Sb792R57066wCergo1kaQoOIwHe6kAcvKuy63S3K4pw2mRRv/nxFRAbRIqnxH2VnWbU2pJIHkPsojBe6ssOciFdLqWUHusLXF97G9RuZdoDMyqoKoDffmT4nyFNMTibkr0IHxFR7SWvXYYAcyM1yOlYDtkZp1xtnb+c32A3osNOFXUTa+wv5C3zv8Kbue6g8d/sNSEOG1lVtsANvQb/AOfKpEga1vW3nyGXspDrAZrPs87HtPiXkQ2Vzq+ze321XMy7LyxC9rjfl5VvqdlGCg7BrL9hLcvfTfOeyBZD7IBJJA8COXx+daCm+JQ0tjmYNkAC+d8t6o5aaimJsbEk533rHewUdjK/kF+8/dWk5PJ7B8D9hql5Zgfq4deutvhew+VXHJobqp6VK+I4mtha8byM+4qypITDStY7X7p8j6ZHH877qSmffyakcwxHfJHjTJ5ydveKyUVO5/W5KS1l80pxLSn0HypTi25AH301uS9/K32UmXNWRpukLbHcE7ZORKSygCxvemOYS95vMU/yhNUgv05/KmubYYKze+p1BsRVvRO1t53ugEbVlmPaHC6JSRybf39aiBzq4doMLrQnqu4++qeedbOvYQQ7isRiMHQ1DgNDmt9zg/mOT/sJ/cwVQOYv+Rl/VyfuGprPj+Y5N+xH9zB1Xcwf8jL+rk/cNZqekMkm2tBhf9n4raMVn5MOqEmMrpB+sYbEguWBCRxI3DLuxFu6Tbw3pTKcfiHxDrIYtCxqzKqMGjkkIKx8Xisr6VDXIUX1IRbcU9xmTRzrHxA103VkkljYErpNmiZTuCRa9LxZai6tIILMrsQz3ZlVIwWN7nuxoCDsbb3qyWQUN2S7QyYkNxAnsQyDSrpbja7qA7HioNG069yS50+yaKpfLsmigvwl06rDcs1lW+hF1E6Y1udKCyrqNgLmhQheKaFdaa60+dOCMlcuk6O1KWFALTggJRdcAVduzOGHAXnrJJAAvcX6jpVPAq6ZJJaFbbbdOZqwggLGktOaucFAdUE8vcKwxQiw1o6Hxt3f8Kc4/C8RQF3IBa3jYU1wkh0kg725Akn8KksrxAQrJY90gkW6cm+yspWulhkEwNy05a2zHPO3eVrzcC4Ux2ayeVoXKWuSNz0sD4e6rM3Z02YAi8ibqTtqA2a/Su8oKaRwmupuRsRzPKx8OXuqQ4wVt2UevOsRNUGaZz5BmXdn70WdqKiQvNslQc/7JPHEX1qN9/O/hUdhsK/DUF1A8Dff1/Crn2zYcIKbkuRptysCCxPuqmYiO425Dqb/AHVb09XJJEInH8xtkCdLK2pJHyx7TuKloJdrEg36jx6WpvmcPdDX3VvfY+furjIkVtQO/UaSff8AMVNT4JeG439m/wAN6rpHfKz24H1/Rdc4Meq5I3WkWN66bbak771YxsUsBOBuy+VWHJbccAj9HV679PhVZjO9W7KYLxJJ+kpKn0Jvaq+t6re63uolWbM7claYnLA3UgeNJ41yBYja3Om8mIVU3YC/iaZZnmSrh3fUCEViTfbYE8/dUEPL2hoBufv2LPNj61911VMH2ehlRyw34kh1DY7sT8K5xOHXD2RWJNg2/QEkD5Gm/wBG2dfWYH1Hvq7av+I6hby3I91S+fwjh6uoIF/I1b1T6iOqdSTuJAOl8r7rforqGcSOFj1Sq/ipbmmpk7woYhtr+FNZHvvWnw+hBZnzCswpCdzrFuWxollUHfkfDpSEE97CunF+QJpv5UNcIpBawtcG3eUJbCT3bRH+kfsFT5yBJUDsx3HKq/k8qqx1HSb9duVXbA2aIEHbf51RYy99NUAxXFvzbzzuolS8ssQsf+knAiHh6LgNe4vzIqida0L6XH78SdQCfiaz6tjRyyS0cTpCTlv7T7LI4kb1Lu70W59pGtgMm/Yj/DwdVfHSfkpP6j/umrJ2sNsvyb9j/u8JVQxcn5N/6j/umrOCHaj2loML/sz3resdnJkiAibEwybBFMGl5XKnSqcdCukWuzW2G5K86S7MZ1LJMyzs4YnEBV0w8FhhZxAzQMp4otddQl5l7rYAipzFZTDOirPFHKosQJERgDa1wGBsa7jymFWLCKIM2gswRATwxaO5tc6RsPDpVesgoXsZ2hbF/WS59iYBFKMhSNoYnRW1AEtcuTfe5ttsKFWJIQCxAALG7EAXY2C3bxNlUX8FHhQoQvEFFQo6EIGlEG1BYvOlVQcr1YU9O+9zZJJRBa0b6P4oXjGuzMptpY7DzI61Q4sICQL1ccow6wqqAC5I1N1N6lV9LJJTOja7ZJ3jXmrvBYXmUv3WsVrMCRFbJo9Ft8hUXmGSgAsgF/C9hbrv0qHyuCS9wDa/PlYeI8am8esrx2G562Iua8ilgdTT7IkBF9futBsGN2TlK9k4HWG7gi57gP8ANIHI/GrAyC9yoJ8bCqblOezYeNY5Y9S6tjqGpR4W8PU1PYTtBG50ElH6K4sT6dD7qZqInNkc4Zg55Zj3VXUwyF5fbLkmvavAO68W9ljVj8vwqqYbCM7hJAQCLqQLg9fQVO9pc5Mkhw4No47GT+kwsQCfAG3vFRRxhNtN7KLFvG+5tUtt4o7DUi9zu4W/enlYUgkbEAe7kEnNlzYeWJl70ZfS5UcgwIGq3TVp3q0xxrpIa+4I+NV7BYokken4feKmsHjAdjz+YqFWSPkDdrUb+O9cna/eVV8ZgCjab+l/xpoUtzq74/LROlr6XHst4eXpVKx2GkSTQ473pz87+FWeHy/MjZLgCFLp5xILHVBOdT2XY8RwksbDV+F/xqGTDhCAxuSLjw8PupLHRu4ATZADqbzPQDqfxpRgZUSCMus3ilyNEgsVpsmHVlsAHWwI5EH0qH7Q4GE4SZZbLEVII8+gFutwKgcr7R/VFCgmRLCwY2APWx3I9KYZ/mn1tTqbSP0FHsqep6Xv50xT4e75hj7kM2h1gOfDiqplFIH2J6vH9FUOwjyYLGhXB4M91Vv0bg9256Hp761HPYdWHe3gD8N6peVKxUq22k/HwIqay/PW0srd5QNyT05G3jVrjcbpKvp4xmwi+eufV77KQyj6H8M5A6eyrquTXLd3nXXdDEX2vt426UnNOyXHtL51r23Lg1g1ztpfsOl1aJGacoLruKUizlrd1aYy4oWI5X6Hl7jSD4kgADb76tHUEU7QJWAnmmXSBpzKkmx7Me+bD0rRchAXDLY3G/21kqkseprQ8jxIiwijwBYi/vNZP4somsp4mx5da2yNExNeVmQ3rKPpGzLi46QDklkHu5/aTVZDb04zTFcSaR/5zE/E01FWLB0bRG3QADwFliZ39JK53Erb+2J/3dkv7H/d4SqZin7j/wBVv3TVw7bH/d2S/sf91hKpGJfuP/Vb901e0bb09+1aLDpLUhHavRWMz7XDfDyMjLpFmw82qRmB0JGsgS5JU3IvYAk2G9J5BmeJM5TFhkZhM0ceiPQUilVNSSK7MbLJF7YW+u45VMYzKIsQiCVA2ndTdgQSLGxUg7g2oQZDAjl1jUMSCSL9Dfbfa5AJt7RFzc1RLLqK7K53LN/KlTqw+GxIsttP1ri3j57qvCFidzqN6FTOAymKDVwkVNRubeXIDwUXNlGwubDeioQvFFChRihCOu4mN6TN6UhBBvapMN+kFr2uuFSmXgmVb+NXjJoOJOgPK9z6Lv8AhVHy9jxU9RWh9mkszP5aR79z91WWMT9BRyPGtiB2nJabBPwn24+ytkjaBYbL5dP8KZrOb7MfdS0WI1bE7cj9xpnJCVNeQMaMwdVdtG4pxIXI5g+oFM5ZWAAZbgctzceh8PKn8J1DekjGfUU5FIGHMBKBso7Bw6pWZ2NmJPjUzOwC7cv89KbRR+FPBcqRalVdQZnhztwA8El5zCRwWIQyILtcsBuNtzan2NIjkAPn9n+tRmFxIWRCwtpZSfHYg1MZ8g1E357g+u4qLKAHjLVMvylA3EJ1g8Xva96bZ9NrZEFr2ZifI7W+dRkWL2B6jamWJzEnEq3lb7aVTUTnyEt3NJ8Aktp7P2kxxGIJCG+4JU/MffTzDN7S9CL1H5gti/8AWDD33Bp3BJYg+VaKsjb8uxzBrf2I8L2U62SZvyKmuMMhPuo5pO83nSmXtzq4kL4qRzwMzY+NrpSVR9KmmUeJKxE+IIHvJpxmDWU0hFh9Sxjx+Q3NM0jGCDpZfzOB/wCoJQkMwS0tud1Hu2rmXDbcr+prvEsTOQOYU399N8UxAsL1oaXbMcTQfyj0QCmrLzBG1dyzgoq29m+/lSOgnz8hTxcARYyXUeAG/v8ACrOV0bS3bOYzA36WyHekaoZXhjquSAKmsfi9MT6SbBWJ+FRiy6BdbW+00GxuqGUsdyCAPWs9iFNJUzNmObQQAO0jl7rjxZp7FljHeiFG43olrrhYrztbT27P+7cl/ZP7rCVRJ37jf1W+Rq7fSE1styT9kP8ACwlZ/NJ3W/qt8jWhoB/TeKt6aXZht2r07is/JhLQdzRpucRh8UuokEIkSOsZkdmAUaSSCRsSQCrgc3mOJEUqooeIyhQGDR6WjXSZCdMxPEJOgDh6QDfWrF5jMmjnWPiawU7ylJJY2BKlT3omU8iR76KHIIVk4gD6/EyymwJDOFBayhmVSwAGogFr1nFUJj2R7QNiouI5S7LHIECSxuiyrqCssu7qLECZbK5DWA0m4qQyzJIcPfhKRcKu7O1lS+hF1k6Y11NZBZRqNgLmjoQvPWGwuEtYQRe9QfnTk4bDAfyMI/8AjT8KqkGZeddzZrtzq2fgUbnXDneJWybWUuxewVmU4f8A9KL/AKafhXGIxkQG0cf/ACJ+FVRcyPjRS5jfrS2YFA120ST3lNnEae1w30UricUjEdxLjkQoBB9RViyNLRD+lc/cPlVCw8xZwOpNvjWjYTCOkYNiF2FQfiMMjpWxNIFz6J6hn6cudoFJYRveR16+hFIYjGkyFbbAD7b/AIV1hG3+dLjBqSSBdj52t4bV5wCxjnbYvllyNx+qnmwNyk9fIDkOfrXEkjXsLkUqMIy/pJ72FNEMmrZh7t6VHGHXIIsOKAQdEodYINrVI4XFE81v6Vxg16FWY+V706kRwNo3Hraokrg7KwTT3A5FJDAjVcfA+fhS+PR3QAAsy93YeA60nh5mOwXT6XvUzk8mghWHME36XHjUd73Agnco8ryzrakKm5rhJ44mcJuAbA9T0v4b1WMhxryxh5D3yzH0s1gB8K1rNcLxVIJ7rAg289qx7svB+TkTduFKy/bcH51r/h6rjkikDwARv7dPdEVQXzNB3g5c8va6tOO76a+uwYeBB++kT09KWXFo8RBBRrWubWNvP3UzZu6N+VP00L9nonC1nHLkRlY9qsWopUsQelAXDCw260od1866w7XFjzqW+VzYTtC9uqRy4pS4xCaq6OJEMV/0yCqjw33PypXg232tUVicRrNtNz0sdvdRRsFXaLWNpufPL78lw5pPAIS58xzpTEwsTbn0FcZUCJLHwNS0Udrt15Dx91WddWfLTk5aC3abjwQNE2wuE0uq82JFwOQpeaLvEtyHKikbgjUT3rXPqdgPiRSzx3W53PT1qkmqnukbITkerfec87cB7Ll81FYtb78vAVE5gpCMfI2FS80mnnuflVe7RT2hbz2+NbClcWsvuATFW/Yhe7kVUJYmHMEeoNcKaGs+JohVO9wJuLrz9bB9JLWyzJP2U/wsJWcyS91vQ/I1oP0otbK8j/ZT/BwtZm0mx9D8qv6FwFN4pYl2RZetJu06GEvhXgm4YBkvLYKLG26qxLEiwFL5fnUjz8N4ggaMyrZiXQBlULOukBGbUxUAn+SfwpXMsnGIWK8kiFCHUoV9rSRch1ZTa9wbXB3Fc4HIOFI7rNMdba2VjEQSSDz4esiyhQC2y2AsALZxIXOT5y8sksciIrR6LmNy69/V3GJVbSLoBItazrvvR0tl2SrCztqkdnCrqkbUwSMsY0vYXCmSQ3a7HWbk0KELx4k1qJp70z4hoGSrw4kLZXSc9E64tAy0010eum/4gbb1yxT/AAM9nBtfy+VegOwWW8XL42cd86rX8FYhfsrzzliM80aJ7TMqj1YgffXqHs3EcPhkgszFR7drdfCsv8T1sMtNHE49bavzsAdPEK1onPbE7ZO8JPG5NGkbO6KLKSSNuQv0rLezeZjEFg1r6yT/AFWNxb7RWg/SLnBiwWI8CmkEdC9ltf8A4jWCdncfIMQvC5k7joR1vVfgNCyaknJNnEhrSdxAue43Cnx1skUjA7Pa/Y81ukYWO2iJfhcmu5Lsbs2gfzU0j/mY7A1U8T2gm/QvsLbDbz3qGxmPmc2dz6chTFL8NVE52nvaO+58Fd/Lm9yr+ufxQiwe3kHP22rn/wAXqTbit72uKz1Mrdjzv76eQ4FVsG3PW3KrCT4coowQZXOdwA9kClYTchaVluYJIAwZCevIH7akW5XNZ5gsJEdhqv5VJTNKI9KSNa1rP8gb1j6mgjEuwx5Gf5hb7qPJSDa6pSPa3th9UWfSNVrBPDW2xPp1rOewWZ96ZGPeezjzIvqt8b057WSScKRXG+3PnsRVIwmKaNw6mxU3H+PlW7gwqKliDMjtAEkZ3/eqrayf5WqYRoB65FahO4va5I8KLDSDe5t5WO1NsBjNcSvpI1D/AF3pwNRso2B51elo6PZBy45fbVaVrg5ocNCulDcrXHQ7Cu443vcEX8Da/wAas+U5Cpj1MN/0fPzNR+e5aI+Ww6VnWY5FPP0DRqbXIv5XSBK0u2QofEYgkWvYjnt1qNmmJ5sb11LiWvcbHrbkaCkuD3fU9BWup4GwN0AHclE3yT/s+hkclt7D51YBBYVB9lXtJINraR8Qf8TUpisxCm1YfHI5psQMcYvkLAcLJDbnJVvtpiCphjB9uRbnxsR+P2VMyYi3LnVe7W4hWkhLbMsiabeovepGTE6l5G/iKuKegLoImyDT34pmG/TSX5eiZY1iTVc7Uz91U8Tf4f61YAha58KpufzapiP5th+NaGpcI4NkdigYvLswEf5Ze6jaMV00l+g91ciqIgDRZFa/9JmAllyvJOFHJJbC76EZrXhwtr6Qbcj8Kzb/AGDiv/b4j/pS/wD5r1N2Txyw5PhJHvpTCYdjpBJsIk/zc2A5kgAmpLBZ8sr6Ujm03ZRKUOjWl9an9JSCrDvKBdbXuRd9lQ9jdkaLlkxxfaMNCWw00WpNIIaORyzMDojRAVJZiCOvLlXGR9oJpZlWRYwsgxVkUHVG2Dnjw7AvqIk1Fy2wW1rd7nUxmWTxz6eIGuhJUpJIjAkFTZo2U7gkWvScGQQo5dVIY731ybXIZtI1WXWwDPa2si7ajvUddUd2Zz2aZ5Y500uiQuRw5E0mUyhoxrJ4oUw7SqdLXNgLbipXLsnig1cJdOq17ljYLfSi6idKLc2QWVdRsBc0KELxTR0VChCFChQoQpnsdLpxsDc9Lqd/X/GvSgO1ChWQ+KGgdC7f1vZXFD+Ge37LOPpexjcOOEbI41t5kOVX4WJ99NeznZyKCMMAGYjckb/HwoUKtXfyMEgMeRcc7b83K2o2NMznEZgC3LVSf11rWFgPQVB43MCSQVWhQqzwGmic5zi3MK5tbROsgUMxB5AcqWxMKhuQNChTFU5wxRzATaw9Eb07wsxXl9m1SI3FChWUrQBITzTb1RvpFNoxbqQD6c6ztDuKFCtnQkmmhvw/9FZPGD/UdwW3ZHgRwF1d7UAbEbD0qRTIkIuLjyoUKxlfVTNqZLOP1H1Wme9w0KmcCmlFUcgAKie2DEKijkxIOw6WoUKiYT1q+O/EnyJUeL8YKt4TJUJuxJHhy+NSk+DUIQoAFuQo6FXFfW1ElRZzzYEWG7wU8nNUmLFFMRIo5aRb3mnZxBY773FChXp4Y13XIztr3JimcSHX/wAj6qLz/EaljuBcSJv151JLiCG2+FChXRG0EttlZJiJ6d/+vuk8aeo2NUDEyFnYnmST9tChUGt/CYFS44eswdqSoxQoVUrPL2J2D/8AK8D+y4f+ElFlUMkeIeIOnC1yzEaDrJmYyFdeu1g0v83koHnQoUIU/QoUKEIUKFChC//Z"/>
          <p:cNvSpPr>
            <a:spLocks noChangeAspect="1" noChangeArrowheads="1"/>
          </p:cNvSpPr>
          <p:nvPr/>
        </p:nvSpPr>
        <p:spPr bwMode="auto">
          <a:xfrm>
            <a:off x="143608" y="-1096963"/>
            <a:ext cx="3244362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" name="AutoShape 14" descr="data:image/jpeg;base64,/9j/4AAQSkZJRgABAQAAAQABAAD/2wCEAAkGBhQSERUUEhQUFRQWGBcWFRUWFxQdFxcXFBgYFRQYFBUYHCYeGBkjHBQUHy8gIycpLCwsFR4xNTAqNSYrLCkBCQoKDgwOGg8PGiolHyQqLiw0LDAvLSwwLC4vLC0sLC8sLCwpLywsLCwsLSosNCwsLCwsLC0sMCwsLCwsLCwsLP/AABEIALUBFgMBIgACEQEDEQH/xAAcAAAABwEBAAAAAAAAAAAAAAAAAQMEBQYHAgj/xABKEAACAQIEAwUEBQcJBgcAAAABAgMAEQQFEiETMUEGIlFhcTKBkbEHFKHB0SMkQnN0srMzUmJydcPh8PEVJYKSk8UWNVNUg6LS/8QAGwEAAQUBAQAAAAAAAAAAAAAAAAIDBAUGAQf/xAA5EQABAwIDBAgEBAYDAAAAAAABAAIDBBEFITESQVFhEyJxgZGhscEGFDLRM0Lh8BUjJDRSgnKSwv/aAAwDAQACEQMRAD8Aw2jCnnblzoVrnZXH5dgsJHhsRiYycUpbHKkfFusilYI1nRrRtHfWeZDHpQhZFR2p9nmWjD4iSJZElVGIWSNlZHXmrKykjcEbdDcdK1LJIsJ+arpyz6uYMPxHf6i0olYD6zxuLOkqgHV7IJ8BQhY/ahatP7Ktl4w0SSyYSOR8VOpkkw0M35MCPhcTW4aKMm9m3G5vaxNFCMOPrzYWHLuL9bQRR4qTCFFwxSQtwmeThnvaN0Y87UIWY0K03FYXCPikVhgEkky2cOI3gGHXGETCKzhjEj2EdjfnTTLcpw0CZemJODaQ45jMVmw8g+r2hA4zoxAS+vZj40IWe0Kv3bPPsuaKeGCJTLxRwpEw+HiWNEZtVpInYyqwsBcedQnYXL8O+I4mMkiTDwjiMsjfyrXtHGEF3cFratINlB8q6hVwV0K0fFy4OHHQTYf/AGfNhsW0Szo6KVw7qwWfRHLZoYzcsrEDYkfo1Ve2WZpLipBHHho445JEjOHRVVkDkIxK7PsB3qU3VChFFCtF7JJAMFAVXAM5ln+snEfUzMqgR8DhpiZYxYnX1tTmODCriMx4Ay6SQNh/q4mMCwWbfEcISScPbb2WPltUgOIyskrM65JrT+FhDisAcQuXq5ixX1pYWg4AIWT6vr0MYw3s23ve3lUfg4MskwOBhmKQ4h1mLYlCDocTuI0xkY30MmmzcwAOYp5z7gLllQRR1qSxYMT5gcOuXsRioRCJmw3DGHIfinDiV1jY3C8j4cqrP0jRQjERcAwENCpcQCEKr6mBDCGR49dgL6W6ilxOJNkFVM0VXjKFy5suijxVkmknmH1iMgywALHwzLEN3hJLeex09amHwuETF40Yf/Z8jJh8N9W4rQfV2k/JCcqXYIWtxDub399Je/khZfahWh5vj8PB9RmngwDyh5xiYcNwGRoDwwmoRMyh7NIVNwbgeFI5nkuBVosHh58O/HlM0uMcpaHDi/Ci1NyfRqZlFiWKr5UB/JFlRBTiMVdu3OCy+WATYCXDhoW4bRJrRpITtDIRKAZJRYhyt/aB6bx/0dFxjAY58PhjocGbEFQqKw0kpqIvJ3u6AfHoDVhTSdUutoub1VsQhHMEeopEwkC+k28bG3xrVPpAzEMuFVsRFNHFiN3bEQzYiQHSWkZYbrFDZSAtyb8+dS8ed4gZlM8+PwrZaWxNovreFYGJlk4SiJW1HmllAvUCpkLiHWXQFiixk8gT6A0SxkmwUk9RbetMyvM8QMqwKYDGYfDyKcT9YRsTh4nJaW8RYSMC3dvY+FNe1PbGXD5nK+CliaSXDwwSSoUYcQpHxGSRTp1a19rlzqGXEpSoLREDdSPUGkSN60D6Se0zvHBgjP8AWTAOJPPqDB53G6xsNtCAlRbmSaz7rUiZxLBcLg1Xqjs1jpxhMshgaJNeBWRmkieT+STCooULLHa/HJJJPIVJZpiMdDBLLx8K3DjeS31WYX0KWtf63te1RHZZrRZV/Zrf9vqa7SyfmeJ/UTfwmqhmq+jkDOxPNZcXSGcyzJhy0+JjDWDRCK+H1EAkhneSQtYWYKNN9Nje+yPZvtDJLi5ElMgUQQ6A8TopbU6vICyhbyN7Khj3UFt9QW0xxBkUMARZdiAeQ250qYweg+Hhyqem1VewObNNETK0hlMcMkl3V0DSq2rSQoMbXRrxckGm1tRoqtUcQW9gBc3NgBcnmT4nzoUIXh+hQoUIQo70VChCOhQtRUIR0KFHalWQioUdqFq6GlCKjBoWroClsYSVwo70L0YFC1TQ0pKO9c3rq1C1Lc02XEK6BogKO1PxgjNcXJNFXRFc2ph7TddQvQvQtR2rmyUIA04Q7UgBTiNasKUFCSlO1IaqeT4VgNxTQrUStjdtApVi3IrmgTXVq5IqtcwhdSinak770qo2pMjepE7SWNKSNV6e7OtaHKf7Nb/t9SfaGX80xP6ib+E1Q+TNaDKf7Ob5YCnmfS/muI/UTfwmrzrF5iyuDf8AirKFl4ie1Pc6En1U/WeHey8Hh/WdOqx/lNPW3s32vXGSy6cWv8qLwkT6+Jfjl4dHG1bXtr0aNtOvppq2QewvoPlSlbVQFWex8kbmaSJnCNotE3FLC2smSQyb8WS41Dpw1vvehVmoUIXhyhQoUIQoUKFCEdChQrqEKMULU4weFMjhRzJp1kbnusEAEmwXEGGZ/ZBPpSs2WSL7SkVrXYHskrsRyVFuTbck7fiafdoOwzxI7j8pGN77agP6Q6jzpp1fRRVPyshN8s91zuV43CmfQ+Sz+G5YaRXS1MdoMq4TAr7LX91RAFTzAWPsqaeJ0LzG/UI6FCulQnlT7WJhFRU/jyeUi+mm02FZfaBHrTzonW0TjontF3AgJIV1RAV0KUxqaXBoq6Nc0w8ZrqFAUKApFs11dxoSQBzNX/IuxTMgIQk/Gqh2eg14hB53+Fek8ihWOCNVG5UE286p8bxiTDYmCH6nE68ArrDmMZGZnNub2HqSsszPsiyL3geXK1ULP8q4RBAIB91q9Q4sDTuL+NYz9KeWKpYqLAWYe/nULBcflrZflKjMkEg9gU2o2KuFxLbOaL37FllcmuyK5NXLwVml2tcnnSi0medPzj+WFwar0rljWw+U/wBnN8sBS2eP+a4j9TN/DamuDP5tlP8AZ5+WAoZ2/wCbT/qZv4bV5rjLb4g3/VXlI28F+1WHOcZIMMTiDHAQBwdGMlVXax2eUQIVIG6qLhzsacdnsW4lmE0ztdcMV4uhdLSqxKKgAC3I9nc36mrDB7C+g+VKVulSqo9icXIzzK0omVUhPEWWSQNMxmE5OtQYHIWInDjaO62tqNxVuoUIXhyhQoUIQoUKOuoQFCjAowKWGkriIVPdkIdUpHkLe81BgVYuy8BVi/ja3xvU6liftEjcD6Kdhw2qlnat47MYYLApisNVy229wbW8rffU43eRl1eR25351EdnxaGMnqNR9TUhhZQ2o+HmflXjM0jjM8nPMq3nF3uPP3WJ9ucnMSOp5qbj0v8Agaz4Vpf0kZnqaQjodI9Nh91ZrXsNE6WSkifN9RCgYybzNJ12RfzQqy9iso48hsCxFrAedVutM+hTaaUgXsBb1O1q7X1DqSlknbq0fp7qHQW6dpIva58lYYezOhbvHpvYWtc+Q9TY1G552TDxteMr4E+PStXEbmxKjc7bjn91NMzQtG6yKLW2sb7ivNY8brI5elLjrvJstL870nUeAQdV5amjKsVPMG1c3qW7VQacVIP6VRJr1gO2gHN0Nj4rIzM6ORzOBIRE0VHaipo3um0L0VHQpFiV1O8qxnClR/Ai/p1r0l2czASQRmM3FgNq80QYVnNlUsfAAmt0+h3J5o8NJxbjvAqh5hSPDpWa+KKUS0rX36zTkON9fC1/FWtFI4Mcwjq6356efsrmCwvy8edZB9L+arqWIG7Wu3kL3FbNwd7BLGsa+l/sZIuJEsas4kW7AC+m23w2rNfDLAK3acdGm3C/Dwv3qVJI7o3BmpHlvWW3oiaWlgK7EEetJWrfvY4aqi0XaGuCd67WuTzpyYERhcGq9GRtbC5R/Z5/dwNIZxL+bz/qZf4bV27WwmUfsB/dwNMs2k/N5v1Uv8NqwGLNvWg9i01A29N4q+ZlmUpw5JWXDOqgookwuqWwJIBJYWUDURsSOVN+zWcyyTRmSXUJUxZZLKFU4bExQwlBYMupHYkMTc+Fqs7YRJI1WRFdbKbMoIuORsetdDAR6mfQmpipZtK6mKbIWNrkjpflWyWbVd7E4yYqUxEhllEcEjOssckZEocdxkiSxLROStmFilmNzYVZMPhETVoRV1MWbSoGpm5s1ubGw350KELxDQoUKEIUdFQoQuq6FcilsPAXYKouTyAqTECTZctfII4ItTADqau+U4DRYdBzJpXs92SWLS8lmbw6D8TU7jcFZdQsADuPs++lfxSGJ/ywObsr7r6WWswvDzAOklHWOnJaVkKh8MhXcW28x1rrMG4ULsFsbfPb76qn0dZ+AWw7t/Sjv/8AYffVr7T41UwkzG266RfqW22868zrMNdBWGnOpOXME5fZNSscyo2ToT6lZJneAEhNhcb/AG1n2ZYIxuR06VomFbfqQefgPCnuYZNHN3GUHYXPUE77GvR3Yg2hDaebMAfVwtxCnYhh4qm3GThvWSWq4/Rj2gGHxQRvZlIW/g36N/LeoDMsjePEtAAWYNZQBuQdwbehq7dm/o/VAr4g3ckWQE2XzJHM0vE56UUrhO7qvGVsyd4I9b6LM0VNMZuqPpNjfTmFtP1gFV38+VM89l0RtILna6j/AFpfCTFVFrEWHOks3N4mJ8Pma8eDgSL55jyVnG20g4XXnjP8kxTSPLJGe8Se7uPsqDkw7L7QI9Rat5wzDUwIvp+wD79wKa5xlMWIQoyrvfewuPAg16LT/E7bhk0VhxB0HZ+qJ8Ia9xc1xuc81hZor0vjcOY3ZDzUkH3Gm961Mhss2QQbFdItyAOtaR2X+jVDY4kktYNoGwF+hPWql2JwYkxaX9lLu3ovL7bVr+WS6nLeNyPcNqzWN4jLTsDIDYkXv5C3DQq+wyiY9hleL7gn+AymHDxExRLt+iALk+BNOMixEsLmVuTDeMdR438RSeExN2kB5avmKbQzc7m1qwnSylxc43dlmcyrjo7tLDofRXqPNoinE1AKOZPTyPnVC7R5rJJNxVUtGbBbdF6X9efvpmcUDIVYalG+m5AJ8SBzqRTMgVNgAPC1THTPbbbbca201GSTBRindtDP2H3Udjez0Ey/lVUk+QuPfWYdsuyq4fvxElD0PS/nWkzSln8iQPtqHz7CiSKRD5kfdV5g1RM2URyPJYdx3XyBHCxsnKqibPGbjrWyWTLXJO9KOliR4Ul1rWzXDQ0rEjVehcW1sHk/7Af3cFUZmkn5Cb9VJ+41P8ya2Cyf9hP7mCqGzOT8hL+qk/casXiTL1YPYtZhrb0nitVxeaStCNCz4dhYIGSBnmYqdKRgO4AuLsSBYXN1ALBPJ82xP1zhTjZ45324ZiBglhjUQMDrPdm7/E5MO7YDeaxWUwzogmijkC2Kh1BsSLEi/LajiyWBWLrDGGOklgqgkr7NzbpWpWUTbs3i5ZIn4zKzrNNGWRSikRyFVspZiNgObH1o6kYYFS4VQtyWNgBdmN2Jt1J3JoUIXiCjoqFCEdCio66hGtWvsHhgZHc81AA9/wDpVUFXHsPsG3tqO1/L/WpDG7UbhyKscLaHVTb8z5K7iXp4j4j8RSmGbiLIjbnSfs/yKZBrEeRuV+9fEeVLmUQnWd7g7eIIsvxrMyUoA2W/Ufp43B9xZbYhNZsAqaXiLKwNwb3N/Kn2eZ7LiUijkGlV3Yj9JuVz4bfOu+zeVGfUSR5X6Xp/iMkVkJU7rswPjyP20qbEY6eobHP1nMJ628X9bc96Zc6PbG1qPdRLMqxnTyBX328acYCS1mbn7R9T/r9lR7waeW6338PUVMYbBAG+zX3H80DxPjUat6NkNg6+0Sb792R57066wCergo1kaQoOIwHe6kAcvKuy63S3K4pw2mRRv/nxFRAbRIqnxH2VnWbU2pJIHkPsojBe6ssOciFdLqWUHusLXF97G9RuZdoDMyqoKoDffmT4nyFNMTibkr0IHxFR7SWvXYYAcyM1yOlYDtkZp1xtnb+c32A3osNOFXUTa+wv5C3zv8Kbue6g8d/sNSEOG1lVtsANvQb/AOfKpEga1vW3nyGXspDrAZrPs87HtPiXkQ2Vzq+ze321XMy7LyxC9rjfl5VvqdlGCg7BrL9hLcvfTfOeyBZD7IBJJA8COXx+daCm+JQ0tjmYNkAC+d8t6o5aaimJsbEk533rHewUdjK/kF+8/dWk5PJ7B8D9hql5Zgfq4deutvhew+VXHJobqp6VK+I4mtha8byM+4qypITDStY7X7p8j6ZHH877qSmffyakcwxHfJHjTJ5ydveKyUVO5/W5KS1l80pxLSn0HypTi25AH301uS9/K32UmXNWRpukLbHcE7ZORKSygCxvemOYS95vMU/yhNUgv05/KmubYYKze+p1BsRVvRO1t53ugEbVlmPaHC6JSRybf39aiBzq4doMLrQnqu4++qeedbOvYQQ7isRiMHQ1DgNDmt9zg/mOT/sJ/cwVQOYv+Rl/VyfuGprPj+Y5N+xH9zB1Xcwf8jL+rk/cNZqekMkm2tBhf9n4raMVn5MOqEmMrpB+sYbEguWBCRxI3DLuxFu6Tbw3pTKcfiHxDrIYtCxqzKqMGjkkIKx8Xisr6VDXIUX1IRbcU9xmTRzrHxA103VkkljYErpNmiZTuCRa9LxZai6tIILMrsQz3ZlVIwWN7nuxoCDsbb3qyWQUN2S7QyYkNxAnsQyDSrpbja7qA7HioNG069yS50+yaKpfLsmigvwl06rDcs1lW+hF1E6Y1udKCyrqNgLmhQheKaFdaa60+dOCMlcuk6O1KWFALTggJRdcAVduzOGHAXnrJJAAvcX6jpVPAq6ZJJaFbbbdOZqwggLGktOaucFAdUE8vcKwxQiw1o6Hxt3f8Kc4/C8RQF3IBa3jYU1wkh0kg725Akn8KksrxAQrJY90gkW6cm+yspWulhkEwNy05a2zHPO3eVrzcC4Ux2ayeVoXKWuSNz0sD4e6rM3Z02YAi8ibqTtqA2a/Su8oKaRwmupuRsRzPKx8OXuqQ4wVt2UevOsRNUGaZz5BmXdn70WdqKiQvNslQc/7JPHEX1qN9/O/hUdhsK/DUF1A8Dff1/Crn2zYcIKbkuRptysCCxPuqmYiO425Dqb/AHVb09XJJEInH8xtkCdLK2pJHyx7TuKloJdrEg36jx6WpvmcPdDX3VvfY+furjIkVtQO/UaSff8AMVNT4JeG439m/wAN6rpHfKz24H1/Rdc4Meq5I3WkWN66bbak771YxsUsBOBuy+VWHJbccAj9HV679PhVZjO9W7KYLxJJ+kpKn0Jvaq+t6re63uolWbM7claYnLA3UgeNJ41yBYja3Om8mIVU3YC/iaZZnmSrh3fUCEViTfbYE8/dUEPL2hoBufv2LPNj61911VMH2ehlRyw34kh1DY7sT8K5xOHXD2RWJNg2/QEkD5Gm/wBG2dfWYH1Hvq7av+I6hby3I91S+fwjh6uoIF/I1b1T6iOqdSTuJAOl8r7rforqGcSOFj1Sq/ipbmmpk7woYhtr+FNZHvvWnw+hBZnzCswpCdzrFuWxollUHfkfDpSEE97CunF+QJpv5UNcIpBawtcG3eUJbCT3bRH+kfsFT5yBJUDsx3HKq/k8qqx1HSb9duVXbA2aIEHbf51RYy99NUAxXFvzbzzuolS8ssQsf+knAiHh6LgNe4vzIqida0L6XH78SdQCfiaz6tjRyyS0cTpCTlv7T7LI4kb1Lu70W59pGtgMm/Yj/DwdVfHSfkpP6j/umrJ2sNsvyb9j/u8JVQxcn5N/6j/umrOCHaj2loML/sz3resdnJkiAibEwybBFMGl5XKnSqcdCukWuzW2G5K86S7MZ1LJMyzs4YnEBV0w8FhhZxAzQMp4otddQl5l7rYAipzFZTDOirPFHKosQJERgDa1wGBsa7jymFWLCKIM2gswRATwxaO5tc6RsPDpVesgoXsZ2hbF/WS59iYBFKMhSNoYnRW1AEtcuTfe5ttsKFWJIQCxAALG7EAXY2C3bxNlUX8FHhQoQvEFFQo6EIGlEG1BYvOlVQcr1YU9O+9zZJJRBa0b6P4oXjGuzMptpY7DzI61Q4sICQL1ccow6wqqAC5I1N1N6lV9LJJTOja7ZJ3jXmrvBYXmUv3WsVrMCRFbJo9Ft8hUXmGSgAsgF/C9hbrv0qHyuCS9wDa/PlYeI8am8esrx2G562Iua8ilgdTT7IkBF9futBsGN2TlK9k4HWG7gi57gP8ANIHI/GrAyC9yoJ8bCqblOezYeNY5Y9S6tjqGpR4W8PU1PYTtBG50ElH6K4sT6dD7qZqInNkc4Zg55Zj3VXUwyF5fbLkmvavAO68W9ljVj8vwqqYbCM7hJAQCLqQLg9fQVO9pc5Mkhw4No47GT+kwsQCfAG3vFRRxhNtN7KLFvG+5tUtt4o7DUi9zu4W/enlYUgkbEAe7kEnNlzYeWJl70ZfS5UcgwIGq3TVp3q0xxrpIa+4I+NV7BYokken4feKmsHjAdjz+YqFWSPkDdrUb+O9cna/eVV8ZgCjab+l/xpoUtzq74/LROlr6XHst4eXpVKx2GkSTQ473pz87+FWeHy/MjZLgCFLp5xILHVBOdT2XY8RwksbDV+F/xqGTDhCAxuSLjw8PupLHRu4ATZADqbzPQDqfxpRgZUSCMus3ilyNEgsVpsmHVlsAHWwI5EH0qH7Q4GE4SZZbLEVII8+gFutwKgcr7R/VFCgmRLCwY2APWx3I9KYZ/mn1tTqbSP0FHsqep6Xv50xT4e75hj7kM2h1gOfDiqplFIH2J6vH9FUOwjyYLGhXB4M91Vv0bg9256Hp761HPYdWHe3gD8N6peVKxUq22k/HwIqay/PW0srd5QNyT05G3jVrjcbpKvp4xmwi+eufV77KQyj6H8M5A6eyrquTXLd3nXXdDEX2vt426UnNOyXHtL51r23Lg1g1ztpfsOl1aJGacoLruKUizlrd1aYy4oWI5X6Hl7jSD4kgADb76tHUEU7QJWAnmmXSBpzKkmx7Me+bD0rRchAXDLY3G/21kqkseprQ8jxIiwijwBYi/vNZP4somsp4mx5da2yNExNeVmQ3rKPpGzLi46QDklkHu5/aTVZDb04zTFcSaR/5zE/E01FWLB0bRG3QADwFliZ39JK53Erb+2J/3dkv7H/d4SqZin7j/wBVv3TVw7bH/d2S/sf91hKpGJfuP/Vb901e0bb09+1aLDpLUhHavRWMz7XDfDyMjLpFmw82qRmB0JGsgS5JU3IvYAk2G9J5BmeJM5TFhkZhM0ceiPQUilVNSSK7MbLJF7YW+u45VMYzKIsQiCVA2ndTdgQSLGxUg7g2oQZDAjl1jUMSCSL9Dfbfa5AJt7RFzc1RLLqK7K53LN/KlTqw+GxIsttP1ri3j57qvCFidzqN6FTOAymKDVwkVNRubeXIDwUXNlGwubDeioQvFFChRihCOu4mN6TN6UhBBvapMN+kFr2uuFSmXgmVb+NXjJoOJOgPK9z6Lv8AhVHy9jxU9RWh9mkszP5aR79z91WWMT9BRyPGtiB2nJabBPwn24+ytkjaBYbL5dP8KZrOb7MfdS0WI1bE7cj9xpnJCVNeQMaMwdVdtG4pxIXI5g+oFM5ZWAAZbgctzceh8PKn8J1DekjGfUU5FIGHMBKBso7Bw6pWZ2NmJPjUzOwC7cv89KbRR+FPBcqRalVdQZnhztwA8El5zCRwWIQyILtcsBuNtzan2NIjkAPn9n+tRmFxIWRCwtpZSfHYg1MZ8g1E357g+u4qLKAHjLVMvylA3EJ1g8Xva96bZ9NrZEFr2ZifI7W+dRkWL2B6jamWJzEnEq3lb7aVTUTnyEt3NJ8Aktp7P2kxxGIJCG+4JU/MffTzDN7S9CL1H5gti/8AWDD33Bp3BJYg+VaKsjb8uxzBrf2I8L2U62SZvyKmuMMhPuo5pO83nSmXtzq4kL4qRzwMzY+NrpSVR9KmmUeJKxE+IIHvJpxmDWU0hFh9Sxjx+Q3NM0jGCDpZfzOB/wCoJQkMwS0tud1Hu2rmXDbcr+prvEsTOQOYU399N8UxAsL1oaXbMcTQfyj0QCmrLzBG1dyzgoq29m+/lSOgnz8hTxcARYyXUeAG/v8ACrOV0bS3bOYzA36WyHekaoZXhjquSAKmsfi9MT6SbBWJ+FRiy6BdbW+00GxuqGUsdyCAPWs9iFNJUzNmObQQAO0jl7rjxZp7FljHeiFG43olrrhYrztbT27P+7cl/ZP7rCVRJ37jf1W+Rq7fSE1styT9kP8ACwlZ/NJ3W/qt8jWhoB/TeKt6aXZht2r07is/JhLQdzRpucRh8UuokEIkSOsZkdmAUaSSCRsSQCrgc3mOJEUqooeIyhQGDR6WjXSZCdMxPEJOgDh6QDfWrF5jMmjnWPiawU7ylJJY2BKlT3omU8iR76KHIIVk4gD6/EyymwJDOFBayhmVSwAGogFr1nFUJj2R7QNiouI5S7LHIECSxuiyrqCssu7qLECZbK5DWA0m4qQyzJIcPfhKRcKu7O1lS+hF1k6Y11NZBZRqNgLmjoQvPWGwuEtYQRe9QfnTk4bDAfyMI/8AjT8KqkGZeddzZrtzq2fgUbnXDneJWybWUuxewVmU4f8A9KL/AKafhXGIxkQG0cf/ACJ+FVRcyPjRS5jfrS2YFA120ST3lNnEae1w30UricUjEdxLjkQoBB9RViyNLRD+lc/cPlVCw8xZwOpNvjWjYTCOkYNiF2FQfiMMjpWxNIFz6J6hn6cudoFJYRveR16+hFIYjGkyFbbAD7b/AIV1hG3+dLjBqSSBdj52t4bV5wCxjnbYvllyNx+qnmwNyk9fIDkOfrXEkjXsLkUqMIy/pJ72FNEMmrZh7t6VHGHXIIsOKAQdEodYINrVI4XFE81v6Vxg16FWY+V706kRwNo3Hraokrg7KwTT3A5FJDAjVcfA+fhS+PR3QAAsy93YeA60nh5mOwXT6XvUzk8mghWHME36XHjUd73Agnco8ryzrakKm5rhJ44mcJuAbA9T0v4b1WMhxryxh5D3yzH0s1gB8K1rNcLxVIJ7rAg289qx7svB+TkTduFKy/bcH51r/h6rjkikDwARv7dPdEVQXzNB3g5c8va6tOO76a+uwYeBB++kT09KWXFo8RBBRrWubWNvP3UzZu6N+VP00L9nonC1nHLkRlY9qsWopUsQelAXDCw260od1866w7XFjzqW+VzYTtC9uqRy4pS4xCaq6OJEMV/0yCqjw33PypXg232tUVicRrNtNz0sdvdRRsFXaLWNpufPL78lw5pPAIS58xzpTEwsTbn0FcZUCJLHwNS0Udrt15Dx91WddWfLTk5aC3abjwQNE2wuE0uq82JFwOQpeaLvEtyHKikbgjUT3rXPqdgPiRSzx3W53PT1qkmqnukbITkerfec87cB7Ll81FYtb78vAVE5gpCMfI2FS80mnnuflVe7RT2hbz2+NbClcWsvuATFW/Yhe7kVUJYmHMEeoNcKaGs+JohVO9wJuLrz9bB9JLWyzJP2U/wsJWcyS91vQ/I1oP0otbK8j/ZT/BwtZm0mx9D8qv6FwFN4pYl2RZetJu06GEvhXgm4YBkvLYKLG26qxLEiwFL5fnUjz8N4ggaMyrZiXQBlULOukBGbUxUAn+SfwpXMsnGIWK8kiFCHUoV9rSRch1ZTa9wbXB3Fc4HIOFI7rNMdba2VjEQSSDz4esiyhQC2y2AsALZxIXOT5y8sksciIrR6LmNy69/V3GJVbSLoBItazrvvR0tl2SrCztqkdnCrqkbUwSMsY0vYXCmSQ3a7HWbk0KELx4k1qJp70z4hoGSrw4kLZXSc9E64tAy0010eum/4gbb1yxT/AAM9nBtfy+VegOwWW8XL42cd86rX8FYhfsrzzliM80aJ7TMqj1YgffXqHs3EcPhkgszFR7drdfCsv8T1sMtNHE49bavzsAdPEK1onPbE7ZO8JPG5NGkbO6KLKSSNuQv0rLezeZjEFg1r6yT/AFWNxb7RWg/SLnBiwWI8CmkEdC9ltf8A4jWCdncfIMQvC5k7joR1vVfgNCyaknJNnEhrSdxAue43Cnx1skUjA7Pa/Y81ukYWO2iJfhcmu5Lsbs2gfzU0j/mY7A1U8T2gm/QvsLbDbz3qGxmPmc2dz6chTFL8NVE52nvaO+58Fd/Lm9yr+ufxQiwe3kHP22rn/wAXqTbit72uKz1Mrdjzv76eQ4FVsG3PW3KrCT4coowQZXOdwA9kClYTchaVluYJIAwZCevIH7akW5XNZ5gsJEdhqv5VJTNKI9KSNa1rP8gb1j6mgjEuwx5Gf5hb7qPJSDa6pSPa3th9UWfSNVrBPDW2xPp1rOewWZ96ZGPeezjzIvqt8b057WSScKRXG+3PnsRVIwmKaNw6mxU3H+PlW7gwqKliDMjtAEkZ3/eqrayf5WqYRoB65FahO4va5I8KLDSDe5t5WO1NsBjNcSvpI1D/AF3pwNRso2B51elo6PZBy45fbVaVrg5ocNCulDcrXHQ7Cu443vcEX8Da/wAas+U5Cpj1MN/0fPzNR+e5aI+Ww6VnWY5FPP0DRqbXIv5XSBK0u2QofEYgkWvYjnt1qNmmJ5sb11LiWvcbHrbkaCkuD3fU9BWup4GwN0AHclE3yT/s+hkclt7D51YBBYVB9lXtJINraR8Qf8TUpisxCm1YfHI5psQMcYvkLAcLJDbnJVvtpiCphjB9uRbnxsR+P2VMyYi3LnVe7W4hWkhLbMsiabeovepGTE6l5G/iKuKegLoImyDT34pmG/TSX5eiZY1iTVc7Uz91U8Tf4f61YAha58KpufzapiP5th+NaGpcI4NkdigYvLswEf5Ze6jaMV00l+g91ciqIgDRZFa/9JmAllyvJOFHJJbC76EZrXhwtr6Qbcj8Kzb/AGDiv/b4j/pS/wD5r1N2Txyw5PhJHvpTCYdjpBJsIk/zc2A5kgAmpLBZ8sr6Ujm03ZRKUOjWl9an9JSCrDvKBdbXuRd9lQ9jdkaLlkxxfaMNCWw00WpNIIaORyzMDojRAVJZiCOvLlXGR9oJpZlWRYwsgxVkUHVG2Dnjw7AvqIk1Fy2wW1rd7nUxmWTxz6eIGuhJUpJIjAkFTZo2U7gkWvScGQQo5dVIY731ybXIZtI1WXWwDPa2si7ajvUddUd2Zz2aZ5Y500uiQuRw5E0mUyhoxrJ4oUw7SqdLXNgLbipXLsnig1cJdOq17ljYLfSi6idKLc2QWVdRsBc0KELxTR0VChCFChQoQpnsdLpxsDc9Lqd/X/GvSgO1ChWQ+KGgdC7f1vZXFD+Ge37LOPpexjcOOEbI41t5kOVX4WJ99NeznZyKCMMAGYjckb/HwoUKtXfyMEgMeRcc7b83K2o2NMznEZgC3LVSf11rWFgPQVB43MCSQVWhQqzwGmic5zi3MK5tbROsgUMxB5AcqWxMKhuQNChTFU5wxRzATaw9Eb07wsxXl9m1SI3FChWUrQBITzTb1RvpFNoxbqQD6c6ztDuKFCtnQkmmhvw/9FZPGD/UdwW3ZHgRwF1d7UAbEbD0qRTIkIuLjyoUKxlfVTNqZLOP1H1Wme9w0KmcCmlFUcgAKie2DEKijkxIOw6WoUKiYT1q+O/EnyJUeL8YKt4TJUJuxJHhy+NSk+DUIQoAFuQo6FXFfW1ElRZzzYEWG7wU8nNUmLFFMRIo5aRb3mnZxBY773FChXp4Y13XIztr3JimcSHX/wAj6qLz/EaljuBcSJv151JLiCG2+FChXRG0EttlZJiJ6d/+vuk8aeo2NUDEyFnYnmST9tChUGt/CYFS44eswdqSoxQoVUrPL2J2D/8AK8D+y4f+ElFlUMkeIeIOnC1yzEaDrJmYyFdeu1g0v83koHnQoUIU/QoUKEIUKFChC//Z"/>
          <p:cNvSpPr>
            <a:spLocks noChangeAspect="1" noChangeArrowheads="1"/>
          </p:cNvSpPr>
          <p:nvPr/>
        </p:nvSpPr>
        <p:spPr bwMode="auto">
          <a:xfrm>
            <a:off x="284285" y="-944563"/>
            <a:ext cx="3244362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538977" y="1396800"/>
            <a:ext cx="81863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0000FF"/>
                </a:solidFill>
              </a:rPr>
              <a:t>Series of Radar Training Courses in ECS countries since 2008 (Univ. level)</a:t>
            </a:r>
            <a:endParaRPr lang="en-GB" dirty="0"/>
          </a:p>
        </p:txBody>
      </p:sp>
      <p:pic>
        <p:nvPicPr>
          <p:cNvPr id="6041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4" t="17655" r="36120" b="41173"/>
          <a:stretch/>
        </p:blipFill>
        <p:spPr bwMode="auto">
          <a:xfrm>
            <a:off x="1941190" y="3423261"/>
            <a:ext cx="4002180" cy="2291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041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43" t="17175" r="37157" b="42127"/>
          <a:stretch/>
        </p:blipFill>
        <p:spPr bwMode="auto">
          <a:xfrm>
            <a:off x="143608" y="2130358"/>
            <a:ext cx="4049762" cy="2362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itle 2"/>
          <p:cNvSpPr>
            <a:spLocks noGrp="1"/>
          </p:cNvSpPr>
          <p:nvPr>
            <p:ph type="title"/>
          </p:nvPr>
        </p:nvSpPr>
        <p:spPr>
          <a:xfrm>
            <a:off x="-838200" y="276976"/>
            <a:ext cx="8328311" cy="461665"/>
          </a:xfrm>
        </p:spPr>
        <p:txBody>
          <a:bodyPr/>
          <a:lstStyle/>
          <a:p>
            <a:r>
              <a:rPr lang="en-GB" sz="24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(</a:t>
            </a:r>
            <a:r>
              <a:rPr lang="en-GB" sz="24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1</a:t>
            </a:r>
            <a:r>
              <a:rPr lang="en-GB" sz="24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) Radar training courses in ECS</a:t>
            </a:r>
            <a:endParaRPr lang="en-GB" dirty="0" smtClean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4300346" y="1905000"/>
            <a:ext cx="4574426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GB" dirty="0" smtClean="0">
                <a:latin typeface="Arial" charset="0"/>
              </a:rPr>
              <a:t>Czech Republic </a:t>
            </a:r>
            <a:r>
              <a:rPr lang="en-GB" dirty="0">
                <a:latin typeface="Arial" charset="0"/>
              </a:rPr>
              <a:t>(2008</a:t>
            </a:r>
            <a:r>
              <a:rPr lang="en-GB" dirty="0" smtClean="0">
                <a:latin typeface="Arial" charset="0"/>
              </a:rPr>
              <a:t>), Romania (2009), Poland (2010), Hungary (2011), Estonia (2012), Cyprus (2013), Malta (2014), Slovenia (2015), </a:t>
            </a:r>
            <a:r>
              <a:rPr lang="en-GB" dirty="0">
                <a:latin typeface="Arial" charset="0"/>
              </a:rPr>
              <a:t>Bulgaria (May 2016) and Latvia (Sept 2016),</a:t>
            </a:r>
            <a:r>
              <a:rPr lang="en-GB" dirty="0" smtClean="0">
                <a:solidFill>
                  <a:srgbClr val="FF0000"/>
                </a:solidFill>
                <a:latin typeface="Arial" charset="0"/>
              </a:rPr>
              <a:t> Lithuania (July 2017)</a:t>
            </a:r>
            <a:endParaRPr lang="en-GB" dirty="0">
              <a:solidFill>
                <a:srgbClr val="FF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050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 txBox="1">
            <a:spLocks noChangeArrowheads="1"/>
          </p:cNvSpPr>
          <p:nvPr/>
        </p:nvSpPr>
        <p:spPr bwMode="auto">
          <a:xfrm>
            <a:off x="88900" y="1400846"/>
            <a:ext cx="6134100" cy="5199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5250" indent="0" algn="just">
              <a:spcBef>
                <a:spcPts val="1200"/>
              </a:spcBef>
              <a:spcAft>
                <a:spcPts val="1200"/>
              </a:spcAft>
              <a:buFont typeface="Arial" pitchFamily="34" charset="0"/>
              <a:buNone/>
              <a:defRPr/>
            </a:pPr>
            <a:r>
              <a:rPr lang="en-GB" sz="1800" b="1" dirty="0" smtClean="0"/>
              <a:t>Objectives </a:t>
            </a:r>
          </a:p>
          <a:p>
            <a:pPr>
              <a:spcBef>
                <a:spcPts val="600"/>
              </a:spcBef>
              <a:defRPr/>
            </a:pPr>
            <a:r>
              <a:rPr lang="en-US" sz="1800" dirty="0"/>
              <a:t>Training the next generation of European and Canadian i</a:t>
            </a:r>
            <a:r>
              <a:rPr lang="en-US" sz="1800" dirty="0" smtClean="0"/>
              <a:t>nvestigators </a:t>
            </a:r>
          </a:p>
          <a:p>
            <a:pPr>
              <a:spcBef>
                <a:spcPts val="600"/>
              </a:spcBef>
              <a:defRPr/>
            </a:pPr>
            <a:r>
              <a:rPr lang="en-US" sz="1800" dirty="0" smtClean="0"/>
              <a:t>Teaching </a:t>
            </a:r>
            <a:r>
              <a:rPr lang="en-US" sz="1800" dirty="0"/>
              <a:t>and demonstrating theoretical principles, processing algorithms, data products and their use in applications</a:t>
            </a:r>
          </a:p>
          <a:p>
            <a:pPr>
              <a:spcBef>
                <a:spcPts val="600"/>
              </a:spcBef>
              <a:defRPr/>
            </a:pPr>
            <a:r>
              <a:rPr lang="en-US" sz="1800" dirty="0"/>
              <a:t>Introducing tools and methods for the scientific exploitation of </a:t>
            </a:r>
            <a:r>
              <a:rPr lang="en-US" sz="1800" dirty="0" smtClean="0"/>
              <a:t>EO </a:t>
            </a:r>
            <a:r>
              <a:rPr lang="en-US" sz="1800" dirty="0"/>
              <a:t>satellite data </a:t>
            </a:r>
          </a:p>
          <a:p>
            <a:pPr>
              <a:spcBef>
                <a:spcPts val="600"/>
              </a:spcBef>
              <a:defRPr/>
            </a:pPr>
            <a:r>
              <a:rPr lang="en-US" sz="1800" dirty="0"/>
              <a:t>Stimulating and supporting the scientific exploitation of ESA EO and Third Party operational </a:t>
            </a:r>
            <a:r>
              <a:rPr lang="en-US" sz="1800" dirty="0" smtClean="0"/>
              <a:t>missions</a:t>
            </a:r>
            <a:endParaRPr lang="en-US" sz="1800" dirty="0"/>
          </a:p>
        </p:txBody>
      </p:sp>
      <p:pic>
        <p:nvPicPr>
          <p:cNvPr id="12" name="Picture 11" descr="screen-capture-3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2" y="0"/>
            <a:ext cx="2621125" cy="12446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946400" y="269502"/>
            <a:ext cx="6578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 b="1" dirty="0" smtClean="0">
                <a:solidFill>
                  <a:srgbClr val="FFFFFF"/>
                </a:solidFill>
                <a:latin typeface="Verdana"/>
              </a:rPr>
              <a:t>(1) Innovative </a:t>
            </a:r>
            <a:r>
              <a:rPr lang="en-GB" b="1" dirty="0">
                <a:solidFill>
                  <a:srgbClr val="FFFFFF"/>
                </a:solidFill>
                <a:latin typeface="Verdana"/>
              </a:rPr>
              <a:t>Training for 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 b="1" dirty="0">
                <a:solidFill>
                  <a:srgbClr val="FFFFFF"/>
                </a:solidFill>
                <a:latin typeface="Verdana"/>
              </a:rPr>
              <a:t>Next generation EO Scientists 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400846"/>
            <a:ext cx="2904555" cy="1373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2350" y="4572000"/>
            <a:ext cx="2914650" cy="1374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971800"/>
            <a:ext cx="2921000" cy="1389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487669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9455" y="1702583"/>
            <a:ext cx="3600312" cy="2318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849" y="1657224"/>
            <a:ext cx="3699014" cy="2318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9" t="9380" r="12928" b="17088"/>
          <a:stretch/>
        </p:blipFill>
        <p:spPr bwMode="auto">
          <a:xfrm>
            <a:off x="5176382" y="4234355"/>
            <a:ext cx="3686628" cy="2398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3" t="9556" r="12671" b="13544"/>
          <a:stretch/>
        </p:blipFill>
        <p:spPr bwMode="auto">
          <a:xfrm>
            <a:off x="647974" y="4293254"/>
            <a:ext cx="3695981" cy="2498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597174" y="1164908"/>
            <a:ext cx="7165163" cy="862012"/>
          </a:xfrm>
        </p:spPr>
        <p:txBody>
          <a:bodyPr/>
          <a:lstStyle/>
          <a:p>
            <a:r>
              <a:rPr lang="en-GB" sz="2800" dirty="0" smtClean="0">
                <a:solidFill>
                  <a:srgbClr val="000000"/>
                </a:solidFill>
              </a:rPr>
              <a:t>Previous Advanced Training Courses</a:t>
            </a:r>
            <a:endParaRPr lang="en-GB" sz="2800" dirty="0">
              <a:solidFill>
                <a:srgbClr val="000000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991404" y="2108685"/>
            <a:ext cx="7285561" cy="3548008"/>
            <a:chOff x="991404" y="1837757"/>
            <a:chExt cx="7285561" cy="3548008"/>
          </a:xfrm>
        </p:grpSpPr>
        <p:sp>
          <p:nvSpPr>
            <p:cNvPr id="22" name="Rectangle 5"/>
            <p:cNvSpPr>
              <a:spLocks noChangeArrowheads="1"/>
            </p:cNvSpPr>
            <p:nvPr/>
          </p:nvSpPr>
          <p:spPr bwMode="auto">
            <a:xfrm>
              <a:off x="5943838" y="1872744"/>
              <a:ext cx="2137124" cy="7078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txBody>
            <a:bodyPr wrap="none">
              <a:spAutoFit/>
            </a:bodyPr>
            <a:lstStyle/>
            <a:p>
              <a:pPr lvl="0" algn="ctr">
                <a:defRPr/>
              </a:pPr>
              <a:r>
                <a:rPr lang="en-GB" sz="2000" b="1" dirty="0">
                  <a:solidFill>
                    <a:srgbClr val="00B050"/>
                  </a:solidFill>
                </a:rPr>
                <a:t>Land</a:t>
              </a:r>
            </a:p>
            <a:p>
              <a:pPr lvl="0" algn="ctr">
                <a:defRPr/>
              </a:pPr>
              <a:r>
                <a:rPr lang="en-GB" sz="2000" b="1" dirty="0" smtClean="0">
                  <a:solidFill>
                    <a:srgbClr val="00B050"/>
                  </a:solidFill>
                </a:rPr>
                <a:t>Spain, </a:t>
              </a:r>
              <a:r>
                <a:rPr lang="en-GB" sz="2000" b="1" dirty="0">
                  <a:solidFill>
                    <a:srgbClr val="00B050"/>
                  </a:solidFill>
                </a:rPr>
                <a:t>Sep </a:t>
              </a:r>
              <a:r>
                <a:rPr lang="en-GB" sz="2000" b="1" dirty="0" smtClean="0">
                  <a:solidFill>
                    <a:srgbClr val="00B050"/>
                  </a:solidFill>
                </a:rPr>
                <a:t>2014</a:t>
              </a:r>
              <a:endParaRPr lang="en-GB" sz="2000" b="1" dirty="0">
                <a:solidFill>
                  <a:srgbClr val="00B050"/>
                </a:solidFill>
              </a:endParaRPr>
            </a:p>
          </p:txBody>
        </p:sp>
        <p:sp>
          <p:nvSpPr>
            <p:cNvPr id="19" name="Rectangle 5"/>
            <p:cNvSpPr>
              <a:spLocks noChangeArrowheads="1"/>
            </p:cNvSpPr>
            <p:nvPr/>
          </p:nvSpPr>
          <p:spPr bwMode="auto">
            <a:xfrm>
              <a:off x="5824049" y="4677879"/>
              <a:ext cx="2452916" cy="7078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GB" sz="2000" b="1" dirty="0" err="1" smtClean="0">
                  <a:solidFill>
                    <a:srgbClr val="00B050"/>
                  </a:solidFill>
                </a:rPr>
                <a:t>Polarimetry</a:t>
              </a:r>
              <a:endParaRPr lang="en-GB" sz="2000" b="1" dirty="0" smtClean="0">
                <a:solidFill>
                  <a:srgbClr val="00B050"/>
                </a:solidFill>
              </a:endParaRPr>
            </a:p>
            <a:p>
              <a:pPr>
                <a:defRPr/>
              </a:pPr>
              <a:r>
                <a:rPr lang="en-GB" sz="2000" b="1" dirty="0" smtClean="0">
                  <a:solidFill>
                    <a:srgbClr val="00B050"/>
                  </a:solidFill>
                </a:rPr>
                <a:t>Italy, Jan</a:t>
              </a:r>
              <a:r>
                <a:rPr lang="en-GB" sz="2000" b="1" dirty="0" smtClean="0">
                  <a:solidFill>
                    <a:srgbClr val="00B050"/>
                  </a:solidFill>
                  <a:latin typeface="+mn-lt"/>
                </a:rPr>
                <a:t> 2015</a:t>
              </a:r>
              <a:endParaRPr lang="en-GB" sz="2000" b="1" dirty="0">
                <a:solidFill>
                  <a:srgbClr val="00B050"/>
                </a:solidFill>
                <a:latin typeface="+mn-lt"/>
              </a:endParaRPr>
            </a:p>
          </p:txBody>
        </p:sp>
        <p:sp>
          <p:nvSpPr>
            <p:cNvPr id="20" name="Text Box 6"/>
            <p:cNvSpPr txBox="1">
              <a:spLocks noChangeArrowheads="1"/>
            </p:cNvSpPr>
            <p:nvPr/>
          </p:nvSpPr>
          <p:spPr bwMode="auto">
            <a:xfrm>
              <a:off x="991405" y="4613870"/>
              <a:ext cx="3173094" cy="7078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sz="2000" b="1" dirty="0" smtClean="0">
                  <a:solidFill>
                    <a:srgbClr val="00B050"/>
                  </a:solidFill>
                  <a:latin typeface="+mn-lt"/>
                </a:rPr>
                <a:t>Atmosphere</a:t>
              </a:r>
            </a:p>
            <a:p>
              <a:pPr algn="ctr" eaLnBrk="1" hangingPunct="1">
                <a:defRPr/>
              </a:pPr>
              <a:r>
                <a:rPr lang="en-GB" sz="2000" b="1" dirty="0" smtClean="0">
                  <a:solidFill>
                    <a:srgbClr val="00B050"/>
                  </a:solidFill>
                  <a:latin typeface="+mn-lt"/>
                </a:rPr>
                <a:t>Germany, Oct 2014</a:t>
              </a:r>
            </a:p>
          </p:txBody>
        </p:sp>
        <p:sp>
          <p:nvSpPr>
            <p:cNvPr id="21" name="Text Box 6"/>
            <p:cNvSpPr txBox="1">
              <a:spLocks noChangeArrowheads="1"/>
            </p:cNvSpPr>
            <p:nvPr/>
          </p:nvSpPr>
          <p:spPr bwMode="auto">
            <a:xfrm>
              <a:off x="991404" y="1837757"/>
              <a:ext cx="2857903" cy="7078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sz="2000" b="1" dirty="0">
                  <a:solidFill>
                    <a:srgbClr val="00B050"/>
                  </a:solidFill>
                  <a:latin typeface="+mn-lt"/>
                </a:rPr>
                <a:t>Ocean</a:t>
              </a:r>
            </a:p>
            <a:p>
              <a:pPr algn="ctr" eaLnBrk="1" hangingPunct="1">
                <a:defRPr/>
              </a:pPr>
              <a:r>
                <a:rPr lang="en-GB" sz="2000" b="1" dirty="0" smtClean="0">
                  <a:solidFill>
                    <a:srgbClr val="00B050"/>
                  </a:solidFill>
                  <a:latin typeface="+mn-lt"/>
                </a:rPr>
                <a:t>France, </a:t>
              </a:r>
              <a:r>
                <a:rPr lang="en-GB" sz="2000" b="1" dirty="0">
                  <a:solidFill>
                    <a:srgbClr val="00B050"/>
                  </a:solidFill>
                  <a:latin typeface="+mn-lt"/>
                </a:rPr>
                <a:t>Sep </a:t>
              </a:r>
              <a:r>
                <a:rPr lang="en-GB" sz="2000" b="1" dirty="0" smtClean="0">
                  <a:solidFill>
                    <a:srgbClr val="00B050"/>
                  </a:solidFill>
                  <a:latin typeface="+mn-lt"/>
                </a:rPr>
                <a:t>2015</a:t>
              </a:r>
              <a:endParaRPr lang="en-GB" sz="2000" b="1" dirty="0">
                <a:solidFill>
                  <a:srgbClr val="00B050"/>
                </a:solidFill>
                <a:latin typeface="+mn-lt"/>
              </a:endParaRPr>
            </a:p>
          </p:txBody>
        </p:sp>
      </p:grpSp>
      <p:pic>
        <p:nvPicPr>
          <p:cNvPr id="17" name="Picture 16" descr="screen-capture-3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2" y="0"/>
            <a:ext cx="2621125" cy="1244600"/>
          </a:xfrm>
          <a:prstGeom prst="rect">
            <a:avLst/>
          </a:prstGeom>
        </p:spPr>
      </p:pic>
      <p:pic>
        <p:nvPicPr>
          <p:cNvPr id="3078" name="Picture 6" descr="F:\Training-courses_workshops\2015-01_3rd_Advanced_Polarimetry\Photos\DSC_1815_H1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25" b="29712"/>
          <a:stretch/>
        </p:blipFill>
        <p:spPr bwMode="auto">
          <a:xfrm>
            <a:off x="5176382" y="5697972"/>
            <a:ext cx="3676717" cy="1038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2870200" y="269502"/>
            <a:ext cx="6578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 b="1" dirty="0" smtClean="0">
                <a:solidFill>
                  <a:srgbClr val="FFFFFF"/>
                </a:solidFill>
                <a:latin typeface="Verdana"/>
              </a:rPr>
              <a:t>(1) Innovative </a:t>
            </a:r>
            <a:r>
              <a:rPr lang="en-GB" b="1" dirty="0">
                <a:solidFill>
                  <a:srgbClr val="FFFFFF"/>
                </a:solidFill>
                <a:latin typeface="Verdana"/>
              </a:rPr>
              <a:t>Training for 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 b="1" dirty="0">
                <a:solidFill>
                  <a:srgbClr val="FFFFFF"/>
                </a:solidFill>
                <a:latin typeface="Verdana"/>
              </a:rPr>
              <a:t>Next generation EO Scientists </a:t>
            </a:r>
          </a:p>
        </p:txBody>
      </p:sp>
    </p:spTree>
    <p:extLst>
      <p:ext uri="{BB962C8B-B14F-4D97-AF65-F5344CB8AC3E}">
        <p14:creationId xmlns:p14="http://schemas.microsoft.com/office/powerpoint/2010/main" val="60685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">
  <a:themeElements>
    <a:clrScheme name="Default">
      <a:dk1>
        <a:srgbClr val="002569"/>
      </a:dk1>
      <a:lt1>
        <a:srgbClr val="696969"/>
      </a:lt1>
      <a:dk2>
        <a:srgbClr val="A7A7A7"/>
      </a:dk2>
      <a:lt2>
        <a:srgbClr val="535353"/>
      </a:lt2>
      <a:accent1>
        <a:srgbClr val="FF9A00"/>
      </a:accent1>
      <a:accent2>
        <a:srgbClr val="9F2D20"/>
      </a:accent2>
      <a:accent3>
        <a:srgbClr val="8F8F8F"/>
      </a:accent3>
      <a:accent4>
        <a:srgbClr val="001E59"/>
      </a:accent4>
      <a:accent5>
        <a:srgbClr val="FFCAAA"/>
      </a:accent5>
      <a:accent6>
        <a:srgbClr val="90281C"/>
      </a:accent6>
      <a:hlink>
        <a:srgbClr val="0000FF"/>
      </a:hlink>
      <a:folHlink>
        <a:srgbClr val="FF00FF"/>
      </a:folHlink>
    </a:clrScheme>
    <a:fontScheme name="Default">
      <a:majorFont>
        <a:latin typeface="Helvetica"/>
        <a:ea typeface="Helvetica"/>
        <a:cs typeface="Helvetica"/>
      </a:majorFont>
      <a:minorFont>
        <a:latin typeface="Avenir Roman"/>
        <a:ea typeface="Avenir Roman"/>
        <a:cs typeface="Avenir Roman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FF9A00"/>
          </a:solidFill>
          <a:prstDash val="solid"/>
          <a:bevel/>
        </a:ln>
        <a:effectLst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2569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9A00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2569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9A00"/>
      </a:accent1>
      <a:accent2>
        <a:srgbClr val="9F2D20"/>
      </a:accent2>
      <a:accent3>
        <a:srgbClr val="8F8F8F"/>
      </a:accent3>
      <a:accent4>
        <a:srgbClr val="001E59"/>
      </a:accent4>
      <a:accent5>
        <a:srgbClr val="FFCAAA"/>
      </a:accent5>
      <a:accent6>
        <a:srgbClr val="90281C"/>
      </a:accent6>
      <a:hlink>
        <a:srgbClr val="0000FF"/>
      </a:hlink>
      <a:folHlink>
        <a:srgbClr val="FF00FF"/>
      </a:folHlink>
    </a:clrScheme>
    <a:fontScheme name="Default">
      <a:majorFont>
        <a:latin typeface="Helvetica"/>
        <a:ea typeface="Helvetica"/>
        <a:cs typeface="Helvetica"/>
      </a:majorFont>
      <a:minorFont>
        <a:latin typeface="Avenir Roman"/>
        <a:ea typeface="Avenir Roman"/>
        <a:cs typeface="Avenir Roman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FF9A00"/>
          </a:solidFill>
          <a:prstDash val="solid"/>
          <a:bevel/>
        </a:ln>
        <a:effectLst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2569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9A00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2569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3227</Words>
  <Application>Microsoft Office PowerPoint</Application>
  <PresentationFormat>On-screen Show (4:3)</PresentationFormat>
  <Paragraphs>415</Paragraphs>
  <Slides>63</Slides>
  <Notes>6</Notes>
  <HiddenSlides>9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64" baseType="lpstr">
      <vt:lpstr>Default</vt:lpstr>
      <vt:lpstr>PowerPoint Presentation</vt:lpstr>
      <vt:lpstr>Who do we target</vt:lpstr>
      <vt:lpstr>ESA partners in CB, Education &amp; Training activities – Earth Observation </vt:lpstr>
      <vt:lpstr>(1) ESA ESERO project (European Space Education Resource Offices in ESA MS) – secondary school level </vt:lpstr>
      <vt:lpstr>(1) Education in the frame of European cooperation – secondary school level </vt:lpstr>
      <vt:lpstr>(1) Training courses at University level in Europe</vt:lpstr>
      <vt:lpstr>(1) Radar training courses in ECS</vt:lpstr>
      <vt:lpstr>PowerPoint Presentation</vt:lpstr>
      <vt:lpstr>Previous Advanced Training Courses</vt:lpstr>
      <vt:lpstr>PowerPoint Presentation</vt:lpstr>
      <vt:lpstr>(2) Training &amp; Education in the frame of European Cooperation: Earsel network</vt:lpstr>
      <vt:lpstr>(2) Education in the frame of European Cooperation:  EGU/GIFT network</vt:lpstr>
      <vt:lpstr>(3) Capacity Building in the frame of International Cooperation with UNESCO </vt:lpstr>
      <vt:lpstr>(4) Capacity Building in the frame of International Cooperation with other space agencies </vt:lpstr>
      <vt:lpstr>(5) Cooperation with COSPAR</vt:lpstr>
      <vt:lpstr>PowerPoint Presentation</vt:lpstr>
      <vt:lpstr>(6) The TIGER Initiative: Example - Hydrological Community</vt:lpstr>
      <vt:lpstr>(6) TIGER Capacity Building Facility (TCBF):  Developing African Knowledge and Scientific Capacity </vt:lpstr>
      <vt:lpstr>PowerPoint Presentation</vt:lpstr>
      <vt:lpstr>PowerPoint Presentation</vt:lpstr>
      <vt:lpstr>(8) Priorities of ESA External Relations in Africa and South America</vt:lpstr>
      <vt:lpstr>Sentinel Training with the European Commission</vt:lpstr>
      <vt:lpstr>(9) CB in the context of cooperation with development banks</vt:lpstr>
      <vt:lpstr>Training courses online  - centralized web page</vt:lpstr>
      <vt:lpstr>CB for Decision-Makers / Policy-Makers</vt:lpstr>
      <vt:lpstr>CB for policy makers: Africa</vt:lpstr>
      <vt:lpstr>CB for policy makers: Africa</vt:lpstr>
      <vt:lpstr>CB for policy makers within ESA projects with developing countries</vt:lpstr>
      <vt:lpstr>CB for policy makers within ESA projects with developing countries</vt:lpstr>
      <vt:lpstr>CB for policy makers in the ESA Data User Element (DUE)</vt:lpstr>
      <vt:lpstr>CB for policy makers in Food Security</vt:lpstr>
      <vt:lpstr>Copernicus CB for policy makers </vt:lpstr>
      <vt:lpstr>Creation of Tools for Education, Training and CB</vt:lpstr>
      <vt:lpstr>Creation of posters for schools</vt:lpstr>
      <vt:lpstr>ESA School Atlas, new ESA Water Atlas</vt:lpstr>
      <vt:lpstr>Eduspace:  ESA web-based EO Educational tool for secondary schools </vt:lpstr>
      <vt:lpstr>PowerPoint Presentation</vt:lpstr>
      <vt:lpstr>I-books,  Apps</vt:lpstr>
      <vt:lpstr>PowerPoint Presentation</vt:lpstr>
      <vt:lpstr>Proba-V App</vt:lpstr>
      <vt:lpstr>Proba-V App</vt:lpstr>
      <vt:lpstr>Prototype Apps (not online)</vt:lpstr>
      <vt:lpstr>Educational App for EO</vt:lpstr>
      <vt:lpstr>EO Missions (PDGS) App</vt:lpstr>
      <vt:lpstr>NRT Image Viewing App</vt:lpstr>
      <vt:lpstr>CCI App &amp; visualisation tool</vt:lpstr>
      <vt:lpstr>Educational stories / exercises on Climate Change </vt:lpstr>
      <vt:lpstr>Video courses (University level) about EO</vt:lpstr>
      <vt:lpstr>PowerPoint Presentation</vt:lpstr>
      <vt:lpstr>PowerPoint Presentation</vt:lpstr>
      <vt:lpstr>SAR video lectures and  SNAP tutorials (French)</vt:lpstr>
      <vt:lpstr>SNAP tutorials and forum</vt:lpstr>
      <vt:lpstr>PowerPoint Presentation</vt:lpstr>
      <vt:lpstr>CB about EO Data Access</vt:lpstr>
      <vt:lpstr>Status of EO missions</vt:lpstr>
      <vt:lpstr>EO Data Access - Copernicus</vt:lpstr>
      <vt:lpstr>EO Data Access - Copernicus</vt:lpstr>
      <vt:lpstr>PowerPoint Presentation</vt:lpstr>
      <vt:lpstr>PowerPoint Presentation</vt:lpstr>
      <vt:lpstr>PowerPoint Presentation</vt:lpstr>
      <vt:lpstr>Impact evaluation and improvement 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Goes Here</dc:title>
  <dc:creator>Brian R. Williams</dc:creator>
  <cp:lastModifiedBy>Francesco Sarti</cp:lastModifiedBy>
  <cp:revision>317</cp:revision>
  <dcterms:modified xsi:type="dcterms:W3CDTF">2017-03-26T23:42:21Z</dcterms:modified>
</cp:coreProperties>
</file>